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6" r:id="rId9"/>
    <p:sldId id="281" r:id="rId10"/>
    <p:sldId id="282" r:id="rId11"/>
    <p:sldId id="28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8CD54C-54AE-485D-9130-FC4B361E8854}" v="61" dt="2022-02-14T05:49:21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iser medicina integrativa" userId="e3c9605a38b7df70" providerId="LiveId" clId="{F88CD54C-54AE-485D-9130-FC4B361E8854}"/>
    <pc:docChg chg="undo custSel addSld delSld modSld">
      <pc:chgData name="mediser medicina integrativa" userId="e3c9605a38b7df70" providerId="LiveId" clId="{F88CD54C-54AE-485D-9130-FC4B361E8854}" dt="2022-02-15T03:47:03.341" v="6201" actId="1076"/>
      <pc:docMkLst>
        <pc:docMk/>
      </pc:docMkLst>
      <pc:sldChg chg="modSp mod">
        <pc:chgData name="mediser medicina integrativa" userId="e3c9605a38b7df70" providerId="LiveId" clId="{F88CD54C-54AE-485D-9130-FC4B361E8854}" dt="2022-02-12T17:58:26.936" v="8" actId="20577"/>
        <pc:sldMkLst>
          <pc:docMk/>
          <pc:sldMk cId="555910051" sldId="257"/>
        </pc:sldMkLst>
        <pc:spChg chg="mod">
          <ac:chgData name="mediser medicina integrativa" userId="e3c9605a38b7df70" providerId="LiveId" clId="{F88CD54C-54AE-485D-9130-FC4B361E8854}" dt="2022-02-12T17:58:26.936" v="8" actId="20577"/>
          <ac:spMkLst>
            <pc:docMk/>
            <pc:sldMk cId="555910051" sldId="257"/>
            <ac:spMk id="3" creationId="{92E8A599-EB7D-411A-92F1-69D3C0C16F81}"/>
          </ac:spMkLst>
        </pc:spChg>
      </pc:sldChg>
      <pc:sldChg chg="modSp mod">
        <pc:chgData name="mediser medicina integrativa" userId="e3c9605a38b7df70" providerId="LiveId" clId="{F88CD54C-54AE-485D-9130-FC4B361E8854}" dt="2022-02-12T17:59:39.821" v="19" actId="20577"/>
        <pc:sldMkLst>
          <pc:docMk/>
          <pc:sldMk cId="3680834359" sldId="258"/>
        </pc:sldMkLst>
        <pc:spChg chg="mod">
          <ac:chgData name="mediser medicina integrativa" userId="e3c9605a38b7df70" providerId="LiveId" clId="{F88CD54C-54AE-485D-9130-FC4B361E8854}" dt="2022-02-12T17:59:39.821" v="19" actId="20577"/>
          <ac:spMkLst>
            <pc:docMk/>
            <pc:sldMk cId="3680834359" sldId="258"/>
            <ac:spMk id="3" creationId="{0781AD9A-588A-4C1F-9B93-6460B02CF4F0}"/>
          </ac:spMkLst>
        </pc:spChg>
      </pc:sldChg>
      <pc:sldChg chg="modSp mod">
        <pc:chgData name="mediser medicina integrativa" userId="e3c9605a38b7df70" providerId="LiveId" clId="{F88CD54C-54AE-485D-9130-FC4B361E8854}" dt="2022-02-12T21:39:10.555" v="3233" actId="2711"/>
        <pc:sldMkLst>
          <pc:docMk/>
          <pc:sldMk cId="301191562" sldId="259"/>
        </pc:sldMkLst>
        <pc:spChg chg="mod">
          <ac:chgData name="mediser medicina integrativa" userId="e3c9605a38b7df70" providerId="LiveId" clId="{F88CD54C-54AE-485D-9130-FC4B361E8854}" dt="2022-02-12T21:39:10.555" v="3233" actId="2711"/>
          <ac:spMkLst>
            <pc:docMk/>
            <pc:sldMk cId="301191562" sldId="259"/>
            <ac:spMk id="3" creationId="{483C29DA-EBE3-4105-BFB2-F0695E7CCF79}"/>
          </ac:spMkLst>
        </pc:spChg>
        <pc:spChg chg="mod">
          <ac:chgData name="mediser medicina integrativa" userId="e3c9605a38b7df70" providerId="LiveId" clId="{F88CD54C-54AE-485D-9130-FC4B361E8854}" dt="2022-02-12T20:11:13.301" v="933" actId="20577"/>
          <ac:spMkLst>
            <pc:docMk/>
            <pc:sldMk cId="301191562" sldId="259"/>
            <ac:spMk id="4" creationId="{03066938-9AB5-447F-BF6D-8123651D1893}"/>
          </ac:spMkLst>
        </pc:spChg>
      </pc:sldChg>
      <pc:sldChg chg="modSp mod">
        <pc:chgData name="mediser medicina integrativa" userId="e3c9605a38b7df70" providerId="LiveId" clId="{F88CD54C-54AE-485D-9130-FC4B361E8854}" dt="2022-02-14T03:15:32.319" v="4980" actId="115"/>
        <pc:sldMkLst>
          <pc:docMk/>
          <pc:sldMk cId="2711352521" sldId="260"/>
        </pc:sldMkLst>
        <pc:spChg chg="mod">
          <ac:chgData name="mediser medicina integrativa" userId="e3c9605a38b7df70" providerId="LiveId" clId="{F88CD54C-54AE-485D-9130-FC4B361E8854}" dt="2022-02-14T03:10:40.848" v="4795" actId="1076"/>
          <ac:spMkLst>
            <pc:docMk/>
            <pc:sldMk cId="2711352521" sldId="260"/>
            <ac:spMk id="3" creationId="{483C29DA-EBE3-4105-BFB2-F0695E7CCF79}"/>
          </ac:spMkLst>
        </pc:spChg>
        <pc:spChg chg="mod">
          <ac:chgData name="mediser medicina integrativa" userId="e3c9605a38b7df70" providerId="LiveId" clId="{F88CD54C-54AE-485D-9130-FC4B361E8854}" dt="2022-02-14T03:15:32.319" v="4980" actId="115"/>
          <ac:spMkLst>
            <pc:docMk/>
            <pc:sldMk cId="2711352521" sldId="260"/>
            <ac:spMk id="5" creationId="{84454372-7874-4E7B-AC2B-7D21DC7BE219}"/>
          </ac:spMkLst>
        </pc:spChg>
      </pc:sldChg>
      <pc:sldChg chg="modSp mod">
        <pc:chgData name="mediser medicina integrativa" userId="e3c9605a38b7df70" providerId="LiveId" clId="{F88CD54C-54AE-485D-9130-FC4B361E8854}" dt="2022-02-12T21:02:52.725" v="2189" actId="20577"/>
        <pc:sldMkLst>
          <pc:docMk/>
          <pc:sldMk cId="2993234694" sldId="263"/>
        </pc:sldMkLst>
        <pc:spChg chg="mod">
          <ac:chgData name="mediser medicina integrativa" userId="e3c9605a38b7df70" providerId="LiveId" clId="{F88CD54C-54AE-485D-9130-FC4B361E8854}" dt="2022-02-12T21:02:52.725" v="2189" actId="20577"/>
          <ac:spMkLst>
            <pc:docMk/>
            <pc:sldMk cId="2993234694" sldId="263"/>
            <ac:spMk id="3" creationId="{483C29DA-EBE3-4105-BFB2-F0695E7CCF79}"/>
          </ac:spMkLst>
        </pc:spChg>
        <pc:spChg chg="mod">
          <ac:chgData name="mediser medicina integrativa" userId="e3c9605a38b7df70" providerId="LiveId" clId="{F88CD54C-54AE-485D-9130-FC4B361E8854}" dt="2022-02-12T20:57:00.808" v="1684" actId="20577"/>
          <ac:spMkLst>
            <pc:docMk/>
            <pc:sldMk cId="2993234694" sldId="263"/>
            <ac:spMk id="4" creationId="{03066938-9AB5-447F-BF6D-8123651D1893}"/>
          </ac:spMkLst>
        </pc:spChg>
      </pc:sldChg>
      <pc:sldChg chg="modSp mod">
        <pc:chgData name="mediser medicina integrativa" userId="e3c9605a38b7df70" providerId="LiveId" clId="{F88CD54C-54AE-485D-9130-FC4B361E8854}" dt="2022-02-14T04:12:23.724" v="5439" actId="20577"/>
        <pc:sldMkLst>
          <pc:docMk/>
          <pc:sldMk cId="630518054" sldId="264"/>
        </pc:sldMkLst>
        <pc:spChg chg="mod">
          <ac:chgData name="mediser medicina integrativa" userId="e3c9605a38b7df70" providerId="LiveId" clId="{F88CD54C-54AE-485D-9130-FC4B361E8854}" dt="2022-02-14T04:12:23.724" v="5439" actId="20577"/>
          <ac:spMkLst>
            <pc:docMk/>
            <pc:sldMk cId="630518054" sldId="264"/>
            <ac:spMk id="3" creationId="{483C29DA-EBE3-4105-BFB2-F0695E7CCF79}"/>
          </ac:spMkLst>
        </pc:spChg>
        <pc:spChg chg="mod">
          <ac:chgData name="mediser medicina integrativa" userId="e3c9605a38b7df70" providerId="LiveId" clId="{F88CD54C-54AE-485D-9130-FC4B361E8854}" dt="2022-02-12T21:42:02.367" v="3267" actId="20577"/>
          <ac:spMkLst>
            <pc:docMk/>
            <pc:sldMk cId="630518054" sldId="264"/>
            <ac:spMk id="4" creationId="{03066938-9AB5-447F-BF6D-8123651D1893}"/>
          </ac:spMkLst>
        </pc:spChg>
      </pc:sldChg>
      <pc:sldChg chg="del">
        <pc:chgData name="mediser medicina integrativa" userId="e3c9605a38b7df70" providerId="LiveId" clId="{F88CD54C-54AE-485D-9130-FC4B361E8854}" dt="2022-02-12T21:38:53.783" v="3232" actId="47"/>
        <pc:sldMkLst>
          <pc:docMk/>
          <pc:sldMk cId="3653732042" sldId="265"/>
        </pc:sldMkLst>
      </pc:sldChg>
      <pc:sldChg chg="addSp delSp modSp mod">
        <pc:chgData name="mediser medicina integrativa" userId="e3c9605a38b7df70" providerId="LiveId" clId="{F88CD54C-54AE-485D-9130-FC4B361E8854}" dt="2022-02-15T03:47:03.341" v="6201" actId="1076"/>
        <pc:sldMkLst>
          <pc:docMk/>
          <pc:sldMk cId="652313690" sldId="266"/>
        </pc:sldMkLst>
        <pc:spChg chg="mod">
          <ac:chgData name="mediser medicina integrativa" userId="e3c9605a38b7df70" providerId="LiveId" clId="{F88CD54C-54AE-485D-9130-FC4B361E8854}" dt="2022-02-15T03:47:03.341" v="6201" actId="1076"/>
          <ac:spMkLst>
            <pc:docMk/>
            <pc:sldMk cId="652313690" sldId="266"/>
            <ac:spMk id="6" creationId="{9B25451E-5226-4D23-8A10-BE73C060D758}"/>
          </ac:spMkLst>
        </pc:spChg>
        <pc:spChg chg="mod">
          <ac:chgData name="mediser medicina integrativa" userId="e3c9605a38b7df70" providerId="LiveId" clId="{F88CD54C-54AE-485D-9130-FC4B361E8854}" dt="2022-02-14T03:58:33.223" v="5341" actId="1076"/>
          <ac:spMkLst>
            <pc:docMk/>
            <pc:sldMk cId="652313690" sldId="266"/>
            <ac:spMk id="9" creationId="{C4A10A16-D8FF-492F-84B8-D02CE146E061}"/>
          </ac:spMkLst>
        </pc:spChg>
        <pc:picChg chg="del">
          <ac:chgData name="mediser medicina integrativa" userId="e3c9605a38b7df70" providerId="LiveId" clId="{F88CD54C-54AE-485D-9130-FC4B361E8854}" dt="2022-02-14T03:26:16.808" v="5115" actId="478"/>
          <ac:picMkLst>
            <pc:docMk/>
            <pc:sldMk cId="652313690" sldId="266"/>
            <ac:picMk id="4" creationId="{A5BE3688-FCA3-4615-91F6-9D20F485C09D}"/>
          </ac:picMkLst>
        </pc:picChg>
        <pc:picChg chg="mod">
          <ac:chgData name="mediser medicina integrativa" userId="e3c9605a38b7df70" providerId="LiveId" clId="{F88CD54C-54AE-485D-9130-FC4B361E8854}" dt="2022-02-14T03:58:50.047" v="5344" actId="14100"/>
          <ac:picMkLst>
            <pc:docMk/>
            <pc:sldMk cId="652313690" sldId="266"/>
            <ac:picMk id="7" creationId="{33D5D466-6239-489A-9831-8F21ED96223E}"/>
          </ac:picMkLst>
        </pc:picChg>
        <pc:picChg chg="add mod">
          <ac:chgData name="mediser medicina integrativa" userId="e3c9605a38b7df70" providerId="LiveId" clId="{F88CD54C-54AE-485D-9130-FC4B361E8854}" dt="2022-02-14T03:58:40.298" v="5343" actId="14100"/>
          <ac:picMkLst>
            <pc:docMk/>
            <pc:sldMk cId="652313690" sldId="266"/>
            <ac:picMk id="1026" creationId="{AB1E2DAA-6EFD-417D-B2A4-F93B69536AA9}"/>
          </ac:picMkLst>
        </pc:picChg>
      </pc:sldChg>
      <pc:sldChg chg="modSp mod">
        <pc:chgData name="mediser medicina integrativa" userId="e3c9605a38b7df70" providerId="LiveId" clId="{F88CD54C-54AE-485D-9130-FC4B361E8854}" dt="2022-02-14T04:07:18.837" v="5385" actId="123"/>
        <pc:sldMkLst>
          <pc:docMk/>
          <pc:sldMk cId="3470552599" sldId="267"/>
        </pc:sldMkLst>
        <pc:spChg chg="mod">
          <ac:chgData name="mediser medicina integrativa" userId="e3c9605a38b7df70" providerId="LiveId" clId="{F88CD54C-54AE-485D-9130-FC4B361E8854}" dt="2022-02-14T04:07:18.837" v="5385" actId="123"/>
          <ac:spMkLst>
            <pc:docMk/>
            <pc:sldMk cId="3470552599" sldId="267"/>
            <ac:spMk id="3" creationId="{BF9D5711-6344-407D-9ED8-9561CF1F7A59}"/>
          </ac:spMkLst>
        </pc:spChg>
      </pc:sldChg>
      <pc:sldChg chg="addSp modSp mod">
        <pc:chgData name="mediser medicina integrativa" userId="e3c9605a38b7df70" providerId="LiveId" clId="{F88CD54C-54AE-485D-9130-FC4B361E8854}" dt="2022-02-14T04:31:36.421" v="5882" actId="20577"/>
        <pc:sldMkLst>
          <pc:docMk/>
          <pc:sldMk cId="2522262613" sldId="268"/>
        </pc:sldMkLst>
        <pc:spChg chg="mod">
          <ac:chgData name="mediser medicina integrativa" userId="e3c9605a38b7df70" providerId="LiveId" clId="{F88CD54C-54AE-485D-9130-FC4B361E8854}" dt="2022-02-14T04:08:08.939" v="5387" actId="20577"/>
          <ac:spMkLst>
            <pc:docMk/>
            <pc:sldMk cId="2522262613" sldId="268"/>
            <ac:spMk id="2" creationId="{2E95980A-088E-4ED4-A91E-32F7CC812639}"/>
          </ac:spMkLst>
        </pc:spChg>
        <pc:spChg chg="mod">
          <ac:chgData name="mediser medicina integrativa" userId="e3c9605a38b7df70" providerId="LiveId" clId="{F88CD54C-54AE-485D-9130-FC4B361E8854}" dt="2022-02-14T04:31:36.421" v="5882" actId="20577"/>
          <ac:spMkLst>
            <pc:docMk/>
            <pc:sldMk cId="2522262613" sldId="268"/>
            <ac:spMk id="3" creationId="{C7B814BC-2A99-4EE7-A181-9549F128F67F}"/>
          </ac:spMkLst>
        </pc:spChg>
        <pc:picChg chg="add mod">
          <ac:chgData name="mediser medicina integrativa" userId="e3c9605a38b7df70" providerId="LiveId" clId="{F88CD54C-54AE-485D-9130-FC4B361E8854}" dt="2022-02-14T04:24:16.754" v="5518" actId="1076"/>
          <ac:picMkLst>
            <pc:docMk/>
            <pc:sldMk cId="2522262613" sldId="268"/>
            <ac:picMk id="4" creationId="{9F5DCAD2-BC27-4893-BDB9-2BA1CB650E67}"/>
          </ac:picMkLst>
        </pc:picChg>
      </pc:sldChg>
      <pc:sldChg chg="addSp modSp mod">
        <pc:chgData name="mediser medicina integrativa" userId="e3c9605a38b7df70" providerId="LiveId" clId="{F88CD54C-54AE-485D-9130-FC4B361E8854}" dt="2022-02-14T04:35:57.159" v="6007" actId="313"/>
        <pc:sldMkLst>
          <pc:docMk/>
          <pc:sldMk cId="990962715" sldId="269"/>
        </pc:sldMkLst>
        <pc:spChg chg="mod">
          <ac:chgData name="mediser medicina integrativa" userId="e3c9605a38b7df70" providerId="LiveId" clId="{F88CD54C-54AE-485D-9130-FC4B361E8854}" dt="2022-02-14T04:35:57.159" v="6007" actId="313"/>
          <ac:spMkLst>
            <pc:docMk/>
            <pc:sldMk cId="990962715" sldId="269"/>
            <ac:spMk id="2" creationId="{629C32A9-0115-475E-89A5-D5461DBC38C2}"/>
          </ac:spMkLst>
        </pc:spChg>
        <pc:spChg chg="mod">
          <ac:chgData name="mediser medicina integrativa" userId="e3c9605a38b7df70" providerId="LiveId" clId="{F88CD54C-54AE-485D-9130-FC4B361E8854}" dt="2022-02-14T04:35:36.935" v="6003" actId="123"/>
          <ac:spMkLst>
            <pc:docMk/>
            <pc:sldMk cId="990962715" sldId="269"/>
            <ac:spMk id="3" creationId="{3759EF6D-C37A-4B0A-BB05-E1DA58EB6460}"/>
          </ac:spMkLst>
        </pc:spChg>
        <pc:picChg chg="add mod">
          <ac:chgData name="mediser medicina integrativa" userId="e3c9605a38b7df70" providerId="LiveId" clId="{F88CD54C-54AE-485D-9130-FC4B361E8854}" dt="2022-02-14T04:35:48.467" v="6006" actId="1076"/>
          <ac:picMkLst>
            <pc:docMk/>
            <pc:sldMk cId="990962715" sldId="269"/>
            <ac:picMk id="4" creationId="{B1BDBFFF-8127-4C82-9214-F36773E3B12C}"/>
          </ac:picMkLst>
        </pc:picChg>
      </pc:sldChg>
      <pc:sldChg chg="modSp mod">
        <pc:chgData name="mediser medicina integrativa" userId="e3c9605a38b7df70" providerId="LiveId" clId="{F88CD54C-54AE-485D-9130-FC4B361E8854}" dt="2022-02-14T04:43:08.691" v="6052" actId="20577"/>
        <pc:sldMkLst>
          <pc:docMk/>
          <pc:sldMk cId="2524707928" sldId="270"/>
        </pc:sldMkLst>
        <pc:spChg chg="mod">
          <ac:chgData name="mediser medicina integrativa" userId="e3c9605a38b7df70" providerId="LiveId" clId="{F88CD54C-54AE-485D-9130-FC4B361E8854}" dt="2022-02-14T04:43:08.691" v="6052" actId="20577"/>
          <ac:spMkLst>
            <pc:docMk/>
            <pc:sldMk cId="2524707928" sldId="270"/>
            <ac:spMk id="2" creationId="{7262A008-CCAF-4B5B-B25A-601729626A88}"/>
          </ac:spMkLst>
        </pc:spChg>
        <pc:spChg chg="mod">
          <ac:chgData name="mediser medicina integrativa" userId="e3c9605a38b7df70" providerId="LiveId" clId="{F88CD54C-54AE-485D-9130-FC4B361E8854}" dt="2022-02-14T04:37:55.659" v="6033" actId="20577"/>
          <ac:spMkLst>
            <pc:docMk/>
            <pc:sldMk cId="2524707928" sldId="270"/>
            <ac:spMk id="3" creationId="{AA6486EC-4060-4235-9AB2-470384981FE1}"/>
          </ac:spMkLst>
        </pc:spChg>
      </pc:sldChg>
      <pc:sldChg chg="addSp modSp mod">
        <pc:chgData name="mediser medicina integrativa" userId="e3c9605a38b7df70" providerId="LiveId" clId="{F88CD54C-54AE-485D-9130-FC4B361E8854}" dt="2022-02-14T04:42:54.965" v="6050" actId="20577"/>
        <pc:sldMkLst>
          <pc:docMk/>
          <pc:sldMk cId="1862686780" sldId="271"/>
        </pc:sldMkLst>
        <pc:spChg chg="mod">
          <ac:chgData name="mediser medicina integrativa" userId="e3c9605a38b7df70" providerId="LiveId" clId="{F88CD54C-54AE-485D-9130-FC4B361E8854}" dt="2022-02-14T04:42:54.965" v="6050" actId="20577"/>
          <ac:spMkLst>
            <pc:docMk/>
            <pc:sldMk cId="1862686780" sldId="271"/>
            <ac:spMk id="2" creationId="{B070CBDA-FD0C-4641-B311-3A14527D5BF5}"/>
          </ac:spMkLst>
        </pc:spChg>
        <pc:spChg chg="mod">
          <ac:chgData name="mediser medicina integrativa" userId="e3c9605a38b7df70" providerId="LiveId" clId="{F88CD54C-54AE-485D-9130-FC4B361E8854}" dt="2022-02-14T04:39:54.549" v="6040" actId="1076"/>
          <ac:spMkLst>
            <pc:docMk/>
            <pc:sldMk cId="1862686780" sldId="271"/>
            <ac:spMk id="3" creationId="{26B1ACCB-43D8-47E7-A9A0-C53672C9FF08}"/>
          </ac:spMkLst>
        </pc:spChg>
        <pc:picChg chg="add mod">
          <ac:chgData name="mediser medicina integrativa" userId="e3c9605a38b7df70" providerId="LiveId" clId="{F88CD54C-54AE-485D-9130-FC4B361E8854}" dt="2022-02-14T04:39:57.798" v="6041" actId="1076"/>
          <ac:picMkLst>
            <pc:docMk/>
            <pc:sldMk cId="1862686780" sldId="271"/>
            <ac:picMk id="4" creationId="{15A94563-EFC0-4028-AE9B-3B2DFC3F2AB7}"/>
          </ac:picMkLst>
        </pc:picChg>
      </pc:sldChg>
      <pc:sldChg chg="addSp delSp modSp mod">
        <pc:chgData name="mediser medicina integrativa" userId="e3c9605a38b7df70" providerId="LiveId" clId="{F88CD54C-54AE-485D-9130-FC4B361E8854}" dt="2022-02-14T05:47:24.627" v="6164" actId="1076"/>
        <pc:sldMkLst>
          <pc:docMk/>
          <pc:sldMk cId="1436281912" sldId="273"/>
        </pc:sldMkLst>
        <pc:spChg chg="mod">
          <ac:chgData name="mediser medicina integrativa" userId="e3c9605a38b7df70" providerId="LiveId" clId="{F88CD54C-54AE-485D-9130-FC4B361E8854}" dt="2022-02-14T05:43:24.318" v="6128" actId="14100"/>
          <ac:spMkLst>
            <pc:docMk/>
            <pc:sldMk cId="1436281912" sldId="273"/>
            <ac:spMk id="2" creationId="{7CBB7DAA-0D57-4061-B7A5-3BD00A6C8E9A}"/>
          </ac:spMkLst>
        </pc:spChg>
        <pc:spChg chg="del">
          <ac:chgData name="mediser medicina integrativa" userId="e3c9605a38b7df70" providerId="LiveId" clId="{F88CD54C-54AE-485D-9130-FC4B361E8854}" dt="2022-02-14T05:15:26.523" v="6053"/>
          <ac:spMkLst>
            <pc:docMk/>
            <pc:sldMk cId="1436281912" sldId="273"/>
            <ac:spMk id="3" creationId="{92905E65-386F-4EC4-A540-33E57B0B1E56}"/>
          </ac:spMkLst>
        </pc:spChg>
        <pc:spChg chg="add del mod">
          <ac:chgData name="mediser medicina integrativa" userId="e3c9605a38b7df70" providerId="LiveId" clId="{F88CD54C-54AE-485D-9130-FC4B361E8854}" dt="2022-02-14T05:40:41.355" v="6101"/>
          <ac:spMkLst>
            <pc:docMk/>
            <pc:sldMk cId="1436281912" sldId="273"/>
            <ac:spMk id="6" creationId="{EE55A89C-9CA6-4E40-AD9B-95E46726380C}"/>
          </ac:spMkLst>
        </pc:spChg>
        <pc:spChg chg="add mod">
          <ac:chgData name="mediser medicina integrativa" userId="e3c9605a38b7df70" providerId="LiveId" clId="{F88CD54C-54AE-485D-9130-FC4B361E8854}" dt="2022-02-14T05:46:32.362" v="6153" actId="14100"/>
          <ac:spMkLst>
            <pc:docMk/>
            <pc:sldMk cId="1436281912" sldId="273"/>
            <ac:spMk id="9" creationId="{5F5797E1-6E63-44B2-A3E2-1E2928E57B32}"/>
          </ac:spMkLst>
        </pc:spChg>
        <pc:spChg chg="add del mod">
          <ac:chgData name="mediser medicina integrativa" userId="e3c9605a38b7df70" providerId="LiveId" clId="{F88CD54C-54AE-485D-9130-FC4B361E8854}" dt="2022-02-14T05:47:01.249" v="6160" actId="478"/>
          <ac:spMkLst>
            <pc:docMk/>
            <pc:sldMk cId="1436281912" sldId="273"/>
            <ac:spMk id="11" creationId="{18C993D8-8C12-4991-BE32-0D8D29B24423}"/>
          </ac:spMkLst>
        </pc:spChg>
        <pc:spChg chg="add mod">
          <ac:chgData name="mediser medicina integrativa" userId="e3c9605a38b7df70" providerId="LiveId" clId="{F88CD54C-54AE-485D-9130-FC4B361E8854}" dt="2022-02-14T05:46:38.471" v="6154" actId="14100"/>
          <ac:spMkLst>
            <pc:docMk/>
            <pc:sldMk cId="1436281912" sldId="273"/>
            <ac:spMk id="13" creationId="{BEAFC66B-D1D8-4AF9-B3BE-2CE0F1D719E2}"/>
          </ac:spMkLst>
        </pc:spChg>
        <pc:picChg chg="add del mod">
          <ac:chgData name="mediser medicina integrativa" userId="e3c9605a38b7df70" providerId="LiveId" clId="{F88CD54C-54AE-485D-9130-FC4B361E8854}" dt="2022-02-14T05:36:13.229" v="6100" actId="478"/>
          <ac:picMkLst>
            <pc:docMk/>
            <pc:sldMk cId="1436281912" sldId="273"/>
            <ac:picMk id="4" creationId="{ABB160B4-07F1-4FB9-9007-C19E4098FF4A}"/>
          </ac:picMkLst>
        </pc:picChg>
        <pc:picChg chg="add del mod modCrop">
          <ac:chgData name="mediser medicina integrativa" userId="e3c9605a38b7df70" providerId="LiveId" clId="{F88CD54C-54AE-485D-9130-FC4B361E8854}" dt="2022-02-14T05:44:53.197" v="6135" actId="21"/>
          <ac:picMkLst>
            <pc:docMk/>
            <pc:sldMk cId="1436281912" sldId="273"/>
            <ac:picMk id="7" creationId="{DD97EF46-A61D-45A3-B417-76B768B4BF48}"/>
          </ac:picMkLst>
        </pc:picChg>
        <pc:picChg chg="add del mod modCrop">
          <ac:chgData name="mediser medicina integrativa" userId="e3c9605a38b7df70" providerId="LiveId" clId="{F88CD54C-54AE-485D-9130-FC4B361E8854}" dt="2022-02-14T05:45:56.272" v="6145" actId="21"/>
          <ac:picMkLst>
            <pc:docMk/>
            <pc:sldMk cId="1436281912" sldId="273"/>
            <ac:picMk id="8" creationId="{1763B45B-B1C4-4E3B-A0C0-0260D5168C71}"/>
          </ac:picMkLst>
        </pc:picChg>
        <pc:picChg chg="add mod">
          <ac:chgData name="mediser medicina integrativa" userId="e3c9605a38b7df70" providerId="LiveId" clId="{F88CD54C-54AE-485D-9130-FC4B361E8854}" dt="2022-02-14T05:46:58.009" v="6158" actId="1076"/>
          <ac:picMkLst>
            <pc:docMk/>
            <pc:sldMk cId="1436281912" sldId="273"/>
            <ac:picMk id="12" creationId="{13078E55-C585-474A-A9CA-7F19E50D55BC}"/>
          </ac:picMkLst>
        </pc:picChg>
        <pc:picChg chg="add mod">
          <ac:chgData name="mediser medicina integrativa" userId="e3c9605a38b7df70" providerId="LiveId" clId="{F88CD54C-54AE-485D-9130-FC4B361E8854}" dt="2022-02-14T05:47:24.627" v="6164" actId="1076"/>
          <ac:picMkLst>
            <pc:docMk/>
            <pc:sldMk cId="1436281912" sldId="273"/>
            <ac:picMk id="14" creationId="{D83F0FFA-0921-4B9D-82C0-015325E83DB2}"/>
          </ac:picMkLst>
        </pc:picChg>
      </pc:sldChg>
      <pc:sldChg chg="del">
        <pc:chgData name="mediser medicina integrativa" userId="e3c9605a38b7df70" providerId="LiveId" clId="{F88CD54C-54AE-485D-9130-FC4B361E8854}" dt="2022-02-14T05:48:18.511" v="6165" actId="47"/>
        <pc:sldMkLst>
          <pc:docMk/>
          <pc:sldMk cId="1155244010" sldId="274"/>
        </pc:sldMkLst>
      </pc:sldChg>
      <pc:sldChg chg="del">
        <pc:chgData name="mediser medicina integrativa" userId="e3c9605a38b7df70" providerId="LiveId" clId="{F88CD54C-54AE-485D-9130-FC4B361E8854}" dt="2022-02-14T05:48:20.268" v="6166" actId="47"/>
        <pc:sldMkLst>
          <pc:docMk/>
          <pc:sldMk cId="3220706762" sldId="275"/>
        </pc:sldMkLst>
      </pc:sldChg>
      <pc:sldChg chg="del">
        <pc:chgData name="mediser medicina integrativa" userId="e3c9605a38b7df70" providerId="LiveId" clId="{F88CD54C-54AE-485D-9130-FC4B361E8854}" dt="2022-02-14T05:48:21.656" v="6167" actId="47"/>
        <pc:sldMkLst>
          <pc:docMk/>
          <pc:sldMk cId="1977161473" sldId="276"/>
        </pc:sldMkLst>
      </pc:sldChg>
      <pc:sldChg chg="del">
        <pc:chgData name="mediser medicina integrativa" userId="e3c9605a38b7df70" providerId="LiveId" clId="{F88CD54C-54AE-485D-9130-FC4B361E8854}" dt="2022-02-14T05:48:22.803" v="6168" actId="47"/>
        <pc:sldMkLst>
          <pc:docMk/>
          <pc:sldMk cId="2798194457" sldId="277"/>
        </pc:sldMkLst>
      </pc:sldChg>
      <pc:sldChg chg="del">
        <pc:chgData name="mediser medicina integrativa" userId="e3c9605a38b7df70" providerId="LiveId" clId="{F88CD54C-54AE-485D-9130-FC4B361E8854}" dt="2022-02-14T05:48:23.888" v="6169" actId="47"/>
        <pc:sldMkLst>
          <pc:docMk/>
          <pc:sldMk cId="1283429785" sldId="278"/>
        </pc:sldMkLst>
      </pc:sldChg>
      <pc:sldChg chg="del">
        <pc:chgData name="mediser medicina integrativa" userId="e3c9605a38b7df70" providerId="LiveId" clId="{F88CD54C-54AE-485D-9130-FC4B361E8854}" dt="2022-02-14T05:48:24.707" v="6170" actId="47"/>
        <pc:sldMkLst>
          <pc:docMk/>
          <pc:sldMk cId="2825072390" sldId="279"/>
        </pc:sldMkLst>
      </pc:sldChg>
      <pc:sldChg chg="addSp delSp modSp add del mod setBg">
        <pc:chgData name="mediser medicina integrativa" userId="e3c9605a38b7df70" providerId="LiveId" clId="{F88CD54C-54AE-485D-9130-FC4B361E8854}" dt="2022-02-14T05:50:36.242" v="6200" actId="1076"/>
        <pc:sldMkLst>
          <pc:docMk/>
          <pc:sldMk cId="4113444106" sldId="280"/>
        </pc:sldMkLst>
        <pc:spChg chg="add del mod">
          <ac:chgData name="mediser medicina integrativa" userId="e3c9605a38b7df70" providerId="LiveId" clId="{F88CD54C-54AE-485D-9130-FC4B361E8854}" dt="2022-02-14T05:50:18.176" v="6196" actId="122"/>
          <ac:spMkLst>
            <pc:docMk/>
            <pc:sldMk cId="4113444106" sldId="280"/>
            <ac:spMk id="2" creationId="{08E7429D-3B1A-4009-80C0-ED6116FE2B70}"/>
          </ac:spMkLst>
        </pc:spChg>
        <pc:spChg chg="del">
          <ac:chgData name="mediser medicina integrativa" userId="e3c9605a38b7df70" providerId="LiveId" clId="{F88CD54C-54AE-485D-9130-FC4B361E8854}" dt="2022-02-14T05:49:21.682" v="6173"/>
          <ac:spMkLst>
            <pc:docMk/>
            <pc:sldMk cId="4113444106" sldId="280"/>
            <ac:spMk id="3" creationId="{9B821B54-8D80-4BEA-9A45-4A36D1D74029}"/>
          </ac:spMkLst>
        </pc:spChg>
        <pc:spChg chg="add del">
          <ac:chgData name="mediser medicina integrativa" userId="e3c9605a38b7df70" providerId="LiveId" clId="{F88CD54C-54AE-485D-9130-FC4B361E8854}" dt="2022-02-14T05:49:31.167" v="6175" actId="26606"/>
          <ac:spMkLst>
            <pc:docMk/>
            <pc:sldMk cId="4113444106" sldId="280"/>
            <ac:spMk id="9" creationId="{2ABBB681-F4D2-40F2-ACC3-DE0B4B4880EF}"/>
          </ac:spMkLst>
        </pc:spChg>
        <pc:spChg chg="add del">
          <ac:chgData name="mediser medicina integrativa" userId="e3c9605a38b7df70" providerId="LiveId" clId="{F88CD54C-54AE-485D-9130-FC4B361E8854}" dt="2022-02-14T05:49:31.167" v="6175" actId="26606"/>
          <ac:spMkLst>
            <pc:docMk/>
            <pc:sldMk cId="4113444106" sldId="280"/>
            <ac:spMk id="11" creationId="{09388ED0-1FEF-4E11-B488-BD661D1AC1A6}"/>
          </ac:spMkLst>
        </pc:spChg>
        <pc:picChg chg="add mod">
          <ac:chgData name="mediser medicina integrativa" userId="e3c9605a38b7df70" providerId="LiveId" clId="{F88CD54C-54AE-485D-9130-FC4B361E8854}" dt="2022-02-14T05:50:36.242" v="6200" actId="1076"/>
          <ac:picMkLst>
            <pc:docMk/>
            <pc:sldMk cId="4113444106" sldId="280"/>
            <ac:picMk id="4" creationId="{64D10B2B-4A2F-4481-A70A-2BF801A6B011}"/>
          </ac:picMkLst>
        </pc:picChg>
      </pc:sldChg>
      <pc:sldChg chg="addSp delSp modSp mod">
        <pc:chgData name="mediser medicina integrativa" userId="e3c9605a38b7df70" providerId="LiveId" clId="{F88CD54C-54AE-485D-9130-FC4B361E8854}" dt="2022-02-14T03:59:17.735" v="5351" actId="14100"/>
        <pc:sldMkLst>
          <pc:docMk/>
          <pc:sldMk cId="1073399162" sldId="281"/>
        </pc:sldMkLst>
        <pc:spChg chg="mod">
          <ac:chgData name="mediser medicina integrativa" userId="e3c9605a38b7df70" providerId="LiveId" clId="{F88CD54C-54AE-485D-9130-FC4B361E8854}" dt="2022-02-14T03:44:13.343" v="5238" actId="1076"/>
          <ac:spMkLst>
            <pc:docMk/>
            <pc:sldMk cId="1073399162" sldId="281"/>
            <ac:spMk id="3" creationId="{483C29DA-EBE3-4105-BFB2-F0695E7CCF79}"/>
          </ac:spMkLst>
        </pc:spChg>
        <pc:spChg chg="mod">
          <ac:chgData name="mediser medicina integrativa" userId="e3c9605a38b7df70" providerId="LiveId" clId="{F88CD54C-54AE-485D-9130-FC4B361E8854}" dt="2022-02-14T03:58:59.288" v="5345" actId="1076"/>
          <ac:spMkLst>
            <pc:docMk/>
            <pc:sldMk cId="1073399162" sldId="281"/>
            <ac:spMk id="6" creationId="{9B25451E-5226-4D23-8A10-BE73C060D758}"/>
          </ac:spMkLst>
        </pc:spChg>
        <pc:spChg chg="mod">
          <ac:chgData name="mediser medicina integrativa" userId="e3c9605a38b7df70" providerId="LiveId" clId="{F88CD54C-54AE-485D-9130-FC4B361E8854}" dt="2022-02-14T03:59:05.372" v="5346" actId="1076"/>
          <ac:spMkLst>
            <pc:docMk/>
            <pc:sldMk cId="1073399162" sldId="281"/>
            <ac:spMk id="9" creationId="{C4A10A16-D8FF-492F-84B8-D02CE146E061}"/>
          </ac:spMkLst>
        </pc:spChg>
        <pc:picChg chg="add mod">
          <ac:chgData name="mediser medicina integrativa" userId="e3c9605a38b7df70" providerId="LiveId" clId="{F88CD54C-54AE-485D-9130-FC4B361E8854}" dt="2022-02-14T03:59:17.735" v="5351" actId="14100"/>
          <ac:picMkLst>
            <pc:docMk/>
            <pc:sldMk cId="1073399162" sldId="281"/>
            <ac:picMk id="4" creationId="{09171C47-273F-4142-9489-C01C629DF03F}"/>
          </ac:picMkLst>
        </pc:picChg>
        <pc:picChg chg="del">
          <ac:chgData name="mediser medicina integrativa" userId="e3c9605a38b7df70" providerId="LiveId" clId="{F88CD54C-54AE-485D-9130-FC4B361E8854}" dt="2022-02-14T03:41:21.927" v="5165" actId="478"/>
          <ac:picMkLst>
            <pc:docMk/>
            <pc:sldMk cId="1073399162" sldId="281"/>
            <ac:picMk id="5" creationId="{02CBAAE9-014B-4C0E-B503-4A2D99F0190F}"/>
          </ac:picMkLst>
        </pc:picChg>
        <pc:picChg chg="del">
          <ac:chgData name="mediser medicina integrativa" userId="e3c9605a38b7df70" providerId="LiveId" clId="{F88CD54C-54AE-485D-9130-FC4B361E8854}" dt="2022-02-14T03:41:24.570" v="5166" actId="478"/>
          <ac:picMkLst>
            <pc:docMk/>
            <pc:sldMk cId="1073399162" sldId="281"/>
            <ac:picMk id="8" creationId="{3B396E17-0D4B-4B09-A6C3-F70ADA564FCD}"/>
          </ac:picMkLst>
        </pc:picChg>
        <pc:picChg chg="add mod">
          <ac:chgData name="mediser medicina integrativa" userId="e3c9605a38b7df70" providerId="LiveId" clId="{F88CD54C-54AE-485D-9130-FC4B361E8854}" dt="2022-02-14T03:59:11.500" v="5348" actId="14100"/>
          <ac:picMkLst>
            <pc:docMk/>
            <pc:sldMk cId="1073399162" sldId="281"/>
            <ac:picMk id="2050" creationId="{A7BB8C9C-BB5E-4A0F-A143-3C1AB14D481A}"/>
          </ac:picMkLst>
        </pc:picChg>
      </pc:sldChg>
      <pc:sldChg chg="addSp delSp modSp mod">
        <pc:chgData name="mediser medicina integrativa" userId="e3c9605a38b7df70" providerId="LiveId" clId="{F88CD54C-54AE-485D-9130-FC4B361E8854}" dt="2022-02-14T04:00:19.497" v="5363" actId="14100"/>
        <pc:sldMkLst>
          <pc:docMk/>
          <pc:sldMk cId="1852196610" sldId="282"/>
        </pc:sldMkLst>
        <pc:spChg chg="mod">
          <ac:chgData name="mediser medicina integrativa" userId="e3c9605a38b7df70" providerId="LiveId" clId="{F88CD54C-54AE-485D-9130-FC4B361E8854}" dt="2022-02-14T03:59:37.760" v="5356" actId="1076"/>
          <ac:spMkLst>
            <pc:docMk/>
            <pc:sldMk cId="1852196610" sldId="282"/>
            <ac:spMk id="6" creationId="{9B25451E-5226-4D23-8A10-BE73C060D758}"/>
          </ac:spMkLst>
        </pc:spChg>
        <pc:spChg chg="mod">
          <ac:chgData name="mediser medicina integrativa" userId="e3c9605a38b7df70" providerId="LiveId" clId="{F88CD54C-54AE-485D-9130-FC4B361E8854}" dt="2022-02-14T03:59:46.116" v="5357" actId="1076"/>
          <ac:spMkLst>
            <pc:docMk/>
            <pc:sldMk cId="1852196610" sldId="282"/>
            <ac:spMk id="9" creationId="{C4A10A16-D8FF-492F-84B8-D02CE146E061}"/>
          </ac:spMkLst>
        </pc:spChg>
        <pc:picChg chg="del">
          <ac:chgData name="mediser medicina integrativa" userId="e3c9605a38b7df70" providerId="LiveId" clId="{F88CD54C-54AE-485D-9130-FC4B361E8854}" dt="2022-02-14T03:47:33.433" v="5258" actId="478"/>
          <ac:picMkLst>
            <pc:docMk/>
            <pc:sldMk cId="1852196610" sldId="282"/>
            <ac:picMk id="4" creationId="{43519395-8216-42FE-9E01-82284C6452A8}"/>
          </ac:picMkLst>
        </pc:picChg>
        <pc:picChg chg="del">
          <ac:chgData name="mediser medicina integrativa" userId="e3c9605a38b7df70" providerId="LiveId" clId="{F88CD54C-54AE-485D-9130-FC4B361E8854}" dt="2022-02-14T03:47:34.798" v="5259" actId="478"/>
          <ac:picMkLst>
            <pc:docMk/>
            <pc:sldMk cId="1852196610" sldId="282"/>
            <ac:picMk id="7" creationId="{68F00A00-802F-49FC-A7EE-2D48C1900F48}"/>
          </ac:picMkLst>
        </pc:picChg>
        <pc:picChg chg="add mod">
          <ac:chgData name="mediser medicina integrativa" userId="e3c9605a38b7df70" providerId="LiveId" clId="{F88CD54C-54AE-485D-9130-FC4B361E8854}" dt="2022-02-14T04:00:19.497" v="5363" actId="14100"/>
          <ac:picMkLst>
            <pc:docMk/>
            <pc:sldMk cId="1852196610" sldId="282"/>
            <ac:picMk id="3074" creationId="{6D0A2332-2664-4527-B92B-E87966AB5553}"/>
          </ac:picMkLst>
        </pc:picChg>
        <pc:picChg chg="add mod">
          <ac:chgData name="mediser medicina integrativa" userId="e3c9605a38b7df70" providerId="LiveId" clId="{F88CD54C-54AE-485D-9130-FC4B361E8854}" dt="2022-02-14T03:59:57.469" v="5360" actId="14100"/>
          <ac:picMkLst>
            <pc:docMk/>
            <pc:sldMk cId="1852196610" sldId="282"/>
            <ac:picMk id="3076" creationId="{192D0532-CDF2-49C6-B79F-217CD6784546}"/>
          </ac:picMkLst>
        </pc:picChg>
      </pc:sldChg>
      <pc:sldChg chg="addSp delSp modSp mod">
        <pc:chgData name="mediser medicina integrativa" userId="e3c9605a38b7df70" providerId="LiveId" clId="{F88CD54C-54AE-485D-9130-FC4B361E8854}" dt="2022-02-14T04:05:59.595" v="5382" actId="1076"/>
        <pc:sldMkLst>
          <pc:docMk/>
          <pc:sldMk cId="1392029499" sldId="283"/>
        </pc:sldMkLst>
        <pc:spChg chg="del mod">
          <ac:chgData name="mediser medicina integrativa" userId="e3c9605a38b7df70" providerId="LiveId" clId="{F88CD54C-54AE-485D-9130-FC4B361E8854}" dt="2022-02-14T04:04:26.879" v="5372" actId="478"/>
          <ac:spMkLst>
            <pc:docMk/>
            <pc:sldMk cId="1392029499" sldId="283"/>
            <ac:spMk id="6" creationId="{9B25451E-5226-4D23-8A10-BE73C060D758}"/>
          </ac:spMkLst>
        </pc:spChg>
        <pc:spChg chg="mod">
          <ac:chgData name="mediser medicina integrativa" userId="e3c9605a38b7df70" providerId="LiveId" clId="{F88CD54C-54AE-485D-9130-FC4B361E8854}" dt="2022-02-14T04:05:59.595" v="5382" actId="1076"/>
          <ac:spMkLst>
            <pc:docMk/>
            <pc:sldMk cId="1392029499" sldId="283"/>
            <ac:spMk id="9" creationId="{C4A10A16-D8FF-492F-84B8-D02CE146E061}"/>
          </ac:spMkLst>
        </pc:spChg>
        <pc:spChg chg="add mod">
          <ac:chgData name="mediser medicina integrativa" userId="e3c9605a38b7df70" providerId="LiveId" clId="{F88CD54C-54AE-485D-9130-FC4B361E8854}" dt="2022-02-14T04:05:33.665" v="5378" actId="1076"/>
          <ac:spMkLst>
            <pc:docMk/>
            <pc:sldMk cId="1392029499" sldId="283"/>
            <ac:spMk id="10" creationId="{B6F29A5E-9CE0-4271-B948-D7264F4229A8}"/>
          </ac:spMkLst>
        </pc:spChg>
        <pc:picChg chg="del">
          <ac:chgData name="mediser medicina integrativa" userId="e3c9605a38b7df70" providerId="LiveId" clId="{F88CD54C-54AE-485D-9130-FC4B361E8854}" dt="2022-02-14T03:47:37.992" v="5260" actId="478"/>
          <ac:picMkLst>
            <pc:docMk/>
            <pc:sldMk cId="1392029499" sldId="283"/>
            <ac:picMk id="4" creationId="{FD8EC540-F0FC-41BB-BF0C-A11EE278F362}"/>
          </ac:picMkLst>
        </pc:picChg>
        <pc:picChg chg="add mod">
          <ac:chgData name="mediser medicina integrativa" userId="e3c9605a38b7df70" providerId="LiveId" clId="{F88CD54C-54AE-485D-9130-FC4B361E8854}" dt="2022-02-14T04:05:42.855" v="5380" actId="14100"/>
          <ac:picMkLst>
            <pc:docMk/>
            <pc:sldMk cId="1392029499" sldId="283"/>
            <ac:picMk id="5" creationId="{AE1E3B8D-55D0-41C4-B7B4-2AB08C4FCDBF}"/>
          </ac:picMkLst>
        </pc:picChg>
        <pc:picChg chg="mod">
          <ac:chgData name="mediser medicina integrativa" userId="e3c9605a38b7df70" providerId="LiveId" clId="{F88CD54C-54AE-485D-9130-FC4B361E8854}" dt="2022-02-14T04:05:52.601" v="5381" actId="14100"/>
          <ac:picMkLst>
            <pc:docMk/>
            <pc:sldMk cId="1392029499" sldId="283"/>
            <ac:picMk id="7" creationId="{F4BDD9FD-C5AF-4DAB-A069-9507825F726A}"/>
          </ac:picMkLst>
        </pc:picChg>
      </pc:sldChg>
      <pc:sldChg chg="add del">
        <pc:chgData name="mediser medicina integrativa" userId="e3c9605a38b7df70" providerId="LiveId" clId="{F88CD54C-54AE-485D-9130-FC4B361E8854}" dt="2022-02-14T04:00:47.677" v="5364" actId="47"/>
        <pc:sldMkLst>
          <pc:docMk/>
          <pc:sldMk cId="4184121455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6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8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4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5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4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5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9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5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3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ndhi.com.mx/catalogsearch/result/?q=PEARSON+EDUCACION" TargetMode="External"/><Relationship Id="rId2" Type="http://schemas.openxmlformats.org/officeDocument/2006/relationships/hyperlink" Target="https://www.gandhi.com.mx/catalogsearch/result/?q=SALVADOR+BADUI+DERGA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ndhi.com.mx/catalogsearch/result/?q=ARACELY+SUVERZ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gandhi.com.mx/catalogsearch/result/?q=MCGRAW-HILL+INTERAMERICAN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7EC1F35-55B9-42E9-AAC9-175F6AE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1" y="1035488"/>
            <a:ext cx="5781676" cy="1853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748C686E-19DA-4E13-9B4C-6A74C9A36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F067E9-BCD0-47ED-8E1A-57E25EB672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15" t="9721" r="30977" b="7084"/>
          <a:stretch/>
        </p:blipFill>
        <p:spPr>
          <a:xfrm>
            <a:off x="314323" y="14581"/>
            <a:ext cx="5562601" cy="68490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19102A-5056-460C-8506-1619A1CC1AC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369" y="3439129"/>
            <a:ext cx="3024308" cy="3024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018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E2E43-F102-4202-9C4A-5B085DE84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2965869" cy="4601183"/>
          </a:xfrm>
        </p:spPr>
        <p:txBody>
          <a:bodyPr/>
          <a:lstStyle/>
          <a:p>
            <a:r>
              <a:rPr lang="es-ES" b="1" dirty="0">
                <a:latin typeface="Arial Narrow" panose="020B0606020202030204" pitchFamily="34" charset="0"/>
              </a:rPr>
              <a:t>BIBLIOGRAFÍA </a:t>
            </a:r>
            <a:r>
              <a:rPr lang="es-ES" sz="2800" b="1" dirty="0">
                <a:latin typeface="Arial Narrow" panose="020B0606020202030204" pitchFamily="34" charset="0"/>
              </a:rPr>
              <a:t>APOYO</a:t>
            </a:r>
            <a:r>
              <a:rPr lang="es-ES" b="1" dirty="0">
                <a:latin typeface="Arial Narrow" panose="020B0606020202030204" pitchFamily="34" charset="0"/>
              </a:rPr>
              <a:t> </a:t>
            </a:r>
            <a:r>
              <a:rPr lang="es-ES" sz="2800" b="1" dirty="0">
                <a:latin typeface="Arial Narrow" panose="020B0606020202030204" pitchFamily="34" charset="0"/>
              </a:rPr>
              <a:t>COMPLEMENTARIO</a:t>
            </a:r>
            <a:endParaRPr lang="es-MX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3C29DA-EBE3-4105-BFB2-F0695E7C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217332" cy="512064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MX" dirty="0"/>
          </a:p>
          <a:p>
            <a:endParaRPr lang="es-MX" sz="5600" dirty="0"/>
          </a:p>
          <a:p>
            <a:endParaRPr lang="es-MX" sz="5600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25451E-5226-4D23-8A10-BE73C060D758}"/>
              </a:ext>
            </a:extLst>
          </p:cNvPr>
          <p:cNvSpPr txBox="1"/>
          <p:nvPr/>
        </p:nvSpPr>
        <p:spPr>
          <a:xfrm>
            <a:off x="4009227" y="506769"/>
            <a:ext cx="36377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0" i="0" dirty="0">
                <a:effectLst/>
                <a:latin typeface="-apple-system"/>
              </a:rPr>
              <a:t>TRATADO DE NUTRICIÓN Tomo 4. </a:t>
            </a:r>
          </a:p>
          <a:p>
            <a:pPr algn="l"/>
            <a:r>
              <a:rPr lang="es-ES" b="1" i="0" dirty="0">
                <a:effectLst/>
                <a:latin typeface="-apple-system"/>
              </a:rPr>
              <a:t>NUTRICIÓN HUMANA </a:t>
            </a:r>
          </a:p>
          <a:p>
            <a:pPr algn="l"/>
            <a:r>
              <a:rPr lang="es-ES" b="1" i="0" dirty="0">
                <a:effectLst/>
                <a:latin typeface="-apple-system"/>
              </a:rPr>
              <a:t>EN EL ESTADO DE SALUD</a:t>
            </a:r>
          </a:p>
          <a:p>
            <a:pPr algn="l"/>
            <a:r>
              <a:rPr lang="es-ES" b="0" i="0" dirty="0">
                <a:solidFill>
                  <a:srgbClr val="4D4D4D"/>
                </a:solidFill>
                <a:effectLst/>
                <a:latin typeface="Trebuchet MS" panose="020B0603020202020204" pitchFamily="34" charset="0"/>
              </a:rPr>
              <a:t>Autor: </a:t>
            </a:r>
            <a:r>
              <a:rPr lang="es-ES" u="sng" dirty="0">
                <a:solidFill>
                  <a:srgbClr val="FF9900"/>
                </a:solidFill>
                <a:latin typeface="Trebuchet MS" panose="020B0603020202020204" pitchFamily="34" charset="0"/>
              </a:rPr>
              <a:t>GIL HERNÁNDEZ ÁNGEL</a:t>
            </a:r>
            <a:endParaRPr lang="es-ES" b="0" i="0" dirty="0">
              <a:solidFill>
                <a:srgbClr val="FF9900"/>
              </a:solidFill>
              <a:effectLst/>
              <a:latin typeface="Trebuchet MS" panose="020B0603020202020204" pitchFamily="34" charset="0"/>
            </a:endParaRPr>
          </a:p>
          <a:p>
            <a:pPr algn="l"/>
            <a:r>
              <a:rPr lang="es-ES" b="0" i="0" dirty="0">
                <a:solidFill>
                  <a:srgbClr val="4D4D4D"/>
                </a:solidFill>
                <a:effectLst/>
                <a:latin typeface="Trebuchet MS" panose="020B0603020202020204" pitchFamily="34" charset="0"/>
              </a:rPr>
              <a:t>Editorial: </a:t>
            </a:r>
            <a:r>
              <a:rPr lang="es-ES" b="0" i="0" u="sng" dirty="0">
                <a:solidFill>
                  <a:srgbClr val="FF9900"/>
                </a:solidFill>
                <a:effectLst/>
                <a:latin typeface="Trebuchet MS" panose="020B0603020202020204" pitchFamily="34" charset="0"/>
              </a:rPr>
              <a:t>PANAMERICANA</a:t>
            </a:r>
            <a:endParaRPr lang="es-ES" b="0" i="0" dirty="0">
              <a:solidFill>
                <a:srgbClr val="FF9900"/>
              </a:solidFill>
              <a:effectLst/>
              <a:latin typeface="Trebuchet MS" panose="020B0603020202020204" pitchFamily="34" charset="0"/>
            </a:endParaRPr>
          </a:p>
          <a:p>
            <a:pPr algn="l"/>
            <a:endParaRPr lang="es-ES" b="0" i="0" dirty="0">
              <a:effectLst/>
              <a:latin typeface="-apple-system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A10A16-D8FF-492F-84B8-D02CE146E061}"/>
              </a:ext>
            </a:extLst>
          </p:cNvPr>
          <p:cNvSpPr txBox="1"/>
          <p:nvPr/>
        </p:nvSpPr>
        <p:spPr>
          <a:xfrm>
            <a:off x="8022139" y="506769"/>
            <a:ext cx="3473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0" i="0" dirty="0">
                <a:effectLst/>
                <a:latin typeface="-apple-system"/>
              </a:rPr>
              <a:t>TRATADO DE NUTRICIÓN TOMO 5. </a:t>
            </a:r>
          </a:p>
          <a:p>
            <a:pPr algn="l"/>
            <a:r>
              <a:rPr lang="es-ES" b="1" i="0" dirty="0">
                <a:effectLst/>
                <a:latin typeface="-apple-system"/>
              </a:rPr>
              <a:t>NUTRICIÓN Y ENFERMEDAD</a:t>
            </a:r>
          </a:p>
          <a:p>
            <a:pPr algn="l"/>
            <a:r>
              <a:rPr lang="es-ES" b="0" i="0" dirty="0">
                <a:solidFill>
                  <a:srgbClr val="4D4D4D"/>
                </a:solidFill>
                <a:effectLst/>
                <a:latin typeface="Trebuchet MS" panose="020B0603020202020204" pitchFamily="34" charset="0"/>
              </a:rPr>
              <a:t>Autor: </a:t>
            </a:r>
            <a:r>
              <a:rPr lang="es-ES" u="sng" dirty="0">
                <a:solidFill>
                  <a:srgbClr val="FF9900"/>
                </a:solidFill>
                <a:latin typeface="Trebuchet MS" panose="020B0603020202020204" pitchFamily="34" charset="0"/>
              </a:rPr>
              <a:t>GIL HERNÁNDEZ ÁNGEL</a:t>
            </a:r>
            <a:endParaRPr lang="es-ES" b="0" i="0" dirty="0">
              <a:solidFill>
                <a:srgbClr val="FF9900"/>
              </a:solidFill>
              <a:effectLst/>
              <a:latin typeface="Trebuchet MS" panose="020B0603020202020204" pitchFamily="34" charset="0"/>
            </a:endParaRPr>
          </a:p>
          <a:p>
            <a:pPr algn="l"/>
            <a:r>
              <a:rPr lang="es-ES" b="0" i="0" dirty="0">
                <a:solidFill>
                  <a:srgbClr val="4D4D4D"/>
                </a:solidFill>
                <a:effectLst/>
                <a:latin typeface="Trebuchet MS" panose="020B0603020202020204" pitchFamily="34" charset="0"/>
              </a:rPr>
              <a:t>Editorial: </a:t>
            </a:r>
            <a:r>
              <a:rPr lang="es-ES" b="0" i="0" u="sng" dirty="0">
                <a:solidFill>
                  <a:srgbClr val="FF9900"/>
                </a:solidFill>
                <a:effectLst/>
                <a:latin typeface="Trebuchet MS" panose="020B0603020202020204" pitchFamily="34" charset="0"/>
              </a:rPr>
              <a:t>PANAMERICANA</a:t>
            </a:r>
            <a:endParaRPr lang="es-ES" b="0" i="0" dirty="0">
              <a:solidFill>
                <a:srgbClr val="FF990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3074" name="Picture 2" descr="Tratado de Nutrición 5. Nutrición y Enfermedad">
            <a:extLst>
              <a:ext uri="{FF2B5EF4-FFF2-40B4-BE49-F238E27FC236}">
                <a16:creationId xmlns:a16="http://schemas.microsoft.com/office/drawing/2014/main" id="{6D0A2332-2664-4527-B92B-E87966AB5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39" y="2261095"/>
            <a:ext cx="3371286" cy="41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atado de Nutrición 4. Nutrición Humana en el Estado de Salud">
            <a:extLst>
              <a:ext uri="{FF2B5EF4-FFF2-40B4-BE49-F238E27FC236}">
                <a16:creationId xmlns:a16="http://schemas.microsoft.com/office/drawing/2014/main" id="{192D0532-CDF2-49C6-B79F-217CD678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26" y="2261095"/>
            <a:ext cx="3371287" cy="415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196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E2E43-F102-4202-9C4A-5B085DE84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2965869" cy="4601183"/>
          </a:xfrm>
        </p:spPr>
        <p:txBody>
          <a:bodyPr/>
          <a:lstStyle/>
          <a:p>
            <a:r>
              <a:rPr lang="es-ES" b="1" dirty="0">
                <a:latin typeface="Arial Narrow" panose="020B0606020202030204" pitchFamily="34" charset="0"/>
              </a:rPr>
              <a:t>BIBLIOGRAFÍA </a:t>
            </a:r>
            <a:r>
              <a:rPr lang="es-ES" sz="2800" b="1" dirty="0">
                <a:latin typeface="Arial Narrow" panose="020B0606020202030204" pitchFamily="34" charset="0"/>
              </a:rPr>
              <a:t>APOYO</a:t>
            </a:r>
            <a:r>
              <a:rPr lang="es-ES" b="1" dirty="0">
                <a:latin typeface="Arial Narrow" panose="020B0606020202030204" pitchFamily="34" charset="0"/>
              </a:rPr>
              <a:t> </a:t>
            </a:r>
            <a:r>
              <a:rPr lang="es-ES" sz="2800" b="1" dirty="0">
                <a:latin typeface="Arial Narrow" panose="020B0606020202030204" pitchFamily="34" charset="0"/>
              </a:rPr>
              <a:t>COMPLEMENTARIO</a:t>
            </a:r>
            <a:endParaRPr lang="es-MX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3C29DA-EBE3-4105-BFB2-F0695E7C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217332" cy="512064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MX" dirty="0"/>
          </a:p>
          <a:p>
            <a:endParaRPr lang="es-MX" sz="5600" dirty="0"/>
          </a:p>
          <a:p>
            <a:endParaRPr lang="es-MX" sz="5600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A10A16-D8FF-492F-84B8-D02CE146E061}"/>
              </a:ext>
            </a:extLst>
          </p:cNvPr>
          <p:cNvSpPr txBox="1"/>
          <p:nvPr/>
        </p:nvSpPr>
        <p:spPr>
          <a:xfrm>
            <a:off x="8024327" y="784121"/>
            <a:ext cx="34552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i="0" dirty="0">
                <a:solidFill>
                  <a:srgbClr val="000000"/>
                </a:solidFill>
                <a:effectLst/>
                <a:latin typeface="GandhiSans-Regular"/>
              </a:rPr>
              <a:t>LA CIENCIA DE LOS ALIMENTOS</a:t>
            </a:r>
          </a:p>
          <a:p>
            <a:pPr algn="l"/>
            <a:r>
              <a:rPr lang="es-ES" b="0" i="0" dirty="0">
                <a:solidFill>
                  <a:srgbClr val="4D4D4D"/>
                </a:solidFill>
                <a:effectLst/>
                <a:latin typeface="Trebuchet MS" panose="020B0603020202020204" pitchFamily="34" charset="0"/>
              </a:rPr>
              <a:t>Autor: </a:t>
            </a:r>
            <a:r>
              <a:rPr lang="es-ES" b="0" i="0" u="sng" dirty="0">
                <a:solidFill>
                  <a:srgbClr val="FF9900"/>
                </a:solidFill>
                <a:effectLst/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SALVADOR BADUI DERGAL</a:t>
            </a:r>
            <a:endParaRPr lang="es-ES" b="0" i="0" dirty="0">
              <a:solidFill>
                <a:srgbClr val="FF9900"/>
              </a:solidFill>
              <a:effectLst/>
              <a:latin typeface="Trebuchet MS" panose="020B0603020202020204" pitchFamily="34" charset="0"/>
            </a:endParaRPr>
          </a:p>
          <a:p>
            <a:pPr algn="l"/>
            <a:r>
              <a:rPr lang="es-ES" b="0" i="0" dirty="0">
                <a:solidFill>
                  <a:srgbClr val="4D4D4D"/>
                </a:solidFill>
                <a:effectLst/>
                <a:latin typeface="Trebuchet MS" panose="020B0603020202020204" pitchFamily="34" charset="0"/>
              </a:rPr>
              <a:t>Editorial: </a:t>
            </a:r>
            <a:r>
              <a:rPr lang="es-ES" b="0" i="0" u="sng" dirty="0">
                <a:solidFill>
                  <a:srgbClr val="FF9900"/>
                </a:solidFill>
                <a:effectLst/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PEARSON EDUCACION</a:t>
            </a:r>
            <a:endParaRPr lang="es-ES" b="0" i="0" dirty="0">
              <a:solidFill>
                <a:srgbClr val="FF990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BDD9FD-C5AF-4DAB-A069-9507825F72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8" r="15935" b="20215"/>
          <a:stretch/>
        </p:blipFill>
        <p:spPr>
          <a:xfrm>
            <a:off x="8024327" y="2269278"/>
            <a:ext cx="3303035" cy="42874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1E3B8D-55D0-41C4-B7B4-2AB08C4FC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998" y="2273262"/>
            <a:ext cx="3217331" cy="428342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F29A5E-9CE0-4271-B948-D7264F4229A8}"/>
              </a:ext>
            </a:extLst>
          </p:cNvPr>
          <p:cNvSpPr txBox="1"/>
          <p:nvPr/>
        </p:nvSpPr>
        <p:spPr>
          <a:xfrm>
            <a:off x="3926390" y="553775"/>
            <a:ext cx="36089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1" dirty="0">
                <a:solidFill>
                  <a:srgbClr val="000000"/>
                </a:solidFill>
                <a:latin typeface="GandhiSans-Regular"/>
              </a:rPr>
              <a:t>GREENSPAN ENDOCRINOLOGÍA BÁSICA Y CLÍNICA</a:t>
            </a:r>
            <a:endParaRPr lang="es-ES" sz="1800" b="1" i="0" dirty="0">
              <a:solidFill>
                <a:srgbClr val="000000"/>
              </a:solidFill>
              <a:effectLst/>
              <a:latin typeface="GandhiSans-Regular"/>
            </a:endParaRPr>
          </a:p>
          <a:p>
            <a:pPr algn="l"/>
            <a:r>
              <a:rPr lang="es-ES" sz="1800" b="0" i="0" dirty="0">
                <a:solidFill>
                  <a:srgbClr val="4D4D4D"/>
                </a:solidFill>
                <a:effectLst/>
                <a:latin typeface="Trebuchet MS" panose="020B0603020202020204" pitchFamily="34" charset="0"/>
              </a:rPr>
              <a:t>Autor: </a:t>
            </a:r>
            <a:r>
              <a:rPr lang="es-ES" sz="1800" b="0" i="0" u="sng" dirty="0">
                <a:solidFill>
                  <a:srgbClr val="FF9900"/>
                </a:solidFill>
                <a:effectLst/>
                <a:latin typeface="Trebuchet MS" panose="020B0603020202020204" pitchFamily="34" charset="0"/>
              </a:rPr>
              <a:t>DAVID G. GARDNER * DOLORES SHOBACK</a:t>
            </a:r>
            <a:endParaRPr lang="es-ES" sz="1800" b="0" i="0" dirty="0">
              <a:solidFill>
                <a:srgbClr val="FF9900"/>
              </a:solidFill>
              <a:effectLst/>
              <a:latin typeface="Trebuchet MS" panose="020B0603020202020204" pitchFamily="34" charset="0"/>
            </a:endParaRPr>
          </a:p>
          <a:p>
            <a:pPr algn="l"/>
            <a:r>
              <a:rPr lang="es-ES" sz="1800" b="0" i="0" dirty="0">
                <a:solidFill>
                  <a:srgbClr val="4D4D4D"/>
                </a:solidFill>
                <a:effectLst/>
                <a:latin typeface="Trebuchet MS" panose="020B0603020202020204" pitchFamily="34" charset="0"/>
              </a:rPr>
              <a:t>Editorial: </a:t>
            </a:r>
            <a:r>
              <a:rPr lang="es-ES" sz="1800" b="0" i="0" u="sng" dirty="0">
                <a:solidFill>
                  <a:srgbClr val="FF9900"/>
                </a:solidFill>
                <a:effectLst/>
                <a:latin typeface="Trebuchet MS" panose="020B0603020202020204" pitchFamily="34" charset="0"/>
              </a:rPr>
              <a:t>Mc Graw Hill</a:t>
            </a:r>
            <a:endParaRPr lang="es-ES" sz="1800" b="0" i="0" dirty="0">
              <a:solidFill>
                <a:srgbClr val="FF9900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2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6C17B-CE57-40BD-8C28-C7FEE755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ES" sz="3600" b="1" u="sng" dirty="0">
                <a:latin typeface="Arial Narrow" panose="020B0606020202030204" pitchFamily="34" charset="0"/>
              </a:rPr>
            </a:br>
            <a:br>
              <a:rPr lang="es-ES" sz="3600" b="1" u="sng" dirty="0">
                <a:latin typeface="Arial Narrow" panose="020B0606020202030204" pitchFamily="34" charset="0"/>
              </a:rPr>
            </a:br>
            <a:br>
              <a:rPr lang="es-ES" sz="3600" b="1" u="sng" dirty="0">
                <a:latin typeface="Arial Narrow" panose="020B0606020202030204" pitchFamily="34" charset="0"/>
              </a:rPr>
            </a:br>
            <a:br>
              <a:rPr lang="es-ES" sz="3600" b="1" u="sng" dirty="0">
                <a:latin typeface="Arial Narrow" panose="020B0606020202030204" pitchFamily="34" charset="0"/>
              </a:rPr>
            </a:br>
            <a:r>
              <a:rPr lang="es-ES" sz="3600" b="1" u="sng" dirty="0">
                <a:latin typeface="Arial Narrow" panose="020B0606020202030204" pitchFamily="34" charset="0"/>
              </a:rPr>
              <a:t>Participación Continua y Constante </a:t>
            </a:r>
            <a:br>
              <a:rPr lang="es-ES" sz="3600" b="1" u="sng" dirty="0">
                <a:latin typeface="Arial Narrow" panose="020B0606020202030204" pitchFamily="34" charset="0"/>
              </a:rPr>
            </a:br>
            <a:r>
              <a:rPr lang="es-ES" sz="3600" b="1" u="sng" dirty="0">
                <a:latin typeface="Arial Narrow" panose="020B0606020202030204" pitchFamily="34" charset="0"/>
              </a:rPr>
              <a:t>20%</a:t>
            </a:r>
            <a:br>
              <a:rPr lang="es-ES" sz="3600" b="1" u="sng" dirty="0">
                <a:latin typeface="Arial Narrow" panose="020B0606020202030204" pitchFamily="34" charset="0"/>
              </a:rPr>
            </a:br>
            <a:br>
              <a:rPr lang="es-ES" sz="3600" b="1" u="sng" dirty="0">
                <a:latin typeface="Arial Narrow" panose="020B0606020202030204" pitchFamily="34" charset="0"/>
              </a:rPr>
            </a:br>
            <a:br>
              <a:rPr lang="es-ES" sz="3600" b="1" u="sng" dirty="0">
                <a:latin typeface="Arial Narrow" panose="020B0606020202030204" pitchFamily="34" charset="0"/>
              </a:rPr>
            </a:br>
            <a:br>
              <a:rPr lang="es-ES" sz="3600" b="1" u="sng" dirty="0">
                <a:latin typeface="Arial Narrow" panose="020B0606020202030204" pitchFamily="34" charset="0"/>
              </a:rPr>
            </a:br>
            <a:br>
              <a:rPr lang="es-ES" sz="3600" dirty="0">
                <a:latin typeface="Arial Narrow" panose="020B0606020202030204" pitchFamily="34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9D5711-6344-407D-9ED8-9561CF1F7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INTERACTIVIDAD EN GRUPO DE WHATSAAP DURANTE LA CLASE CONFORME A LAS ACTIVIDADES REALIZADAS (sólo se utilizará como apoyo académico, eviten mandar cadenas o mensajes fuera de solicitado). Lo creará la o él jefe de grupo y se designará como administrador al mismo y al docente. </a:t>
            </a:r>
          </a:p>
          <a:p>
            <a:pPr algn="just"/>
            <a:r>
              <a:rPr lang="es-ES" dirty="0"/>
              <a:t>PARTICIPACIONES EN CLASE  CON CONOCIMIENTO PREVIO AL TEMA POR ANALIZAR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0552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5980A-088E-4ED4-A91E-32F7CC81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s-ES" sz="3600" b="1" dirty="0">
                <a:latin typeface="Arial Narrow" panose="020B0606020202030204" pitchFamily="34" charset="0"/>
              </a:rPr>
            </a:br>
            <a:r>
              <a:rPr lang="es-ES" sz="3600" b="1" dirty="0">
                <a:latin typeface="Arial Narrow" panose="020B0606020202030204" pitchFamily="34" charset="0"/>
              </a:rPr>
              <a:t>Trabajos que complementen temas vistos en clase </a:t>
            </a:r>
            <a:br>
              <a:rPr lang="es-ES" sz="3600" b="1" dirty="0">
                <a:latin typeface="Arial Narrow" panose="020B0606020202030204" pitchFamily="34" charset="0"/>
              </a:rPr>
            </a:br>
            <a:r>
              <a:rPr lang="es-ES" sz="3200" dirty="0">
                <a:latin typeface="Arial Narrow" panose="020B0606020202030204" pitchFamily="34" charset="0"/>
              </a:rPr>
              <a:t>(TAREAS) 30%</a:t>
            </a:r>
            <a:br>
              <a:rPr lang="es-ES" sz="3600" dirty="0">
                <a:latin typeface="Arial Narrow" panose="020B0606020202030204" pitchFamily="34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B814BC-2A99-4EE7-A181-9549F128F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322" y="429208"/>
            <a:ext cx="7531549" cy="4727643"/>
          </a:xfrm>
        </p:spPr>
        <p:txBody>
          <a:bodyPr/>
          <a:lstStyle/>
          <a:p>
            <a:pPr algn="just"/>
            <a:r>
              <a:rPr lang="es-ES" dirty="0"/>
              <a:t>SE ENTREGARÁ UN TRABAJO POR MÓDULO TERMINADO </a:t>
            </a:r>
          </a:p>
          <a:p>
            <a:pPr marL="0" indent="0" algn="just">
              <a:buNone/>
            </a:pPr>
            <a:r>
              <a:rPr lang="es-ES" dirty="0"/>
              <a:t>	(SON 4 MÓDULOS)</a:t>
            </a:r>
          </a:p>
          <a:p>
            <a:pPr algn="just"/>
            <a:r>
              <a:rPr lang="es-ES" dirty="0"/>
              <a:t>DICHOS TRABAJOS (EVIDENCIAS ACADÉMICAS) DEBEN INCLUIR:  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s-ES" dirty="0"/>
              <a:t>REFERENCIAS BIBLIOGRÁFICAS (LOS RECURSOS DE APOYO DIDÁCTICO YA MENCIONADOS)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s-ES" dirty="0"/>
              <a:t>TEMPLETE QUE COMIENCE A SER PARTE DE SU MATERIAL DE APOYO PARA LA PRÁCTICA PROFESIONAL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s-ES" dirty="0"/>
              <a:t>CONTENIDO DE UTILIDAD 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s-MX" dirty="0"/>
              <a:t>SE ENTREGARÁN EN FORMATO PDF  Y SE SUBIRÁN A LA PLATAFORMA DE APOYO DIDACTICO: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5DCAD2-BC27-4893-BDB9-2BA1CB650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713" y="4767942"/>
            <a:ext cx="4327263" cy="156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62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C32A9-0115-475E-89A5-D5461DBC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rial Narrow" panose="020B0606020202030204" pitchFamily="34" charset="0"/>
              </a:rPr>
              <a:t>Integración del Conocimiento plasmado en evidencia Gráfica ú Oral (Examen) 20%</a:t>
            </a:r>
            <a:br>
              <a:rPr lang="es-ES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9EF6D-C37A-4B0A-BB05-E1DA58EB6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SE REALIZARÁ UNA INTEGRACIÓN POR MÓDULO </a:t>
            </a:r>
          </a:p>
          <a:p>
            <a:pPr algn="just"/>
            <a:r>
              <a:rPr lang="es-ES" dirty="0"/>
              <a:t>(4 EN TOTAL)</a:t>
            </a:r>
          </a:p>
          <a:p>
            <a:pPr algn="just"/>
            <a:r>
              <a:rPr lang="es-ES" sz="1800" i="1" dirty="0"/>
              <a:t>Cada alumno desarrollará “x” número de preguntas; estas tendrán la visión de reforzar lo aprendido o bien de complementar algún tema con la finalidad de aporte conforme al Temario. </a:t>
            </a:r>
          </a:p>
          <a:p>
            <a:pPr algn="just"/>
            <a:r>
              <a:rPr lang="es-ES" dirty="0"/>
              <a:t>En caso de que la evidencia sea gráfica: se diseñará entre el grupo y la o el jefe de grupo recabará las preguntas previamente revisadas por el docente para compartir el formato que será resuelto en dicha evaluación. Se entregará en formato PDF y se subirá a la plataforma de apoyo académico para ser evaluado</a:t>
            </a: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BDBFFF-8127-4C82-9214-F36773E3B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764" y="4904924"/>
            <a:ext cx="3299704" cy="11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62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2A008-CCAF-4B5B-B25A-60172962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8408"/>
            <a:ext cx="2947482" cy="4601183"/>
          </a:xfrm>
        </p:spPr>
        <p:txBody>
          <a:bodyPr/>
          <a:lstStyle/>
          <a:p>
            <a:pPr marL="182880" marR="0" lvl="0" indent="-18288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Aporte para la Creación de la Biblioteca Virtual MASHACH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10%</a:t>
            </a:r>
            <a:b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(Trascendencia en el desarrollo Profesional)</a:t>
            </a:r>
            <a:b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6486EC-4060-4235-9AB2-470384981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Trascender con el conocimiento</a:t>
            </a:r>
            <a:endParaRPr lang="es-MX" dirty="0"/>
          </a:p>
          <a:p>
            <a:pPr algn="just"/>
            <a:r>
              <a:rPr lang="es-MX" dirty="0"/>
              <a:t>De acuerdo al criterio del estudiante con el material de apoyo didáctico que haya resuelto sus dudas y haya amplificado su conocimiento con soporte científico:  proporcionara 3 artículos de investigación y un libro que considere puede aportar para generaciones futuras un soporte académico de ayuda en la materia o áreas de interés (solo la referencia bibliográfica del libro)</a:t>
            </a:r>
          </a:p>
          <a:p>
            <a:pPr algn="just"/>
            <a:r>
              <a:rPr lang="es-MX" dirty="0"/>
              <a:t>Se entregaran en un trabajo de Word para la facilitación del acceso al  los links al fin del semestre y dará una breve explicación del porque esos recursos de apoyo, sin exceder 8 renglones por material proporcionado. 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470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0CBDA-FD0C-4641-B311-3A14527D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8408"/>
            <a:ext cx="2947482" cy="4601183"/>
          </a:xfrm>
        </p:spPr>
        <p:txBody>
          <a:bodyPr/>
          <a:lstStyle/>
          <a:p>
            <a:pPr marL="182880" marR="0" lvl="0" indent="-18288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Autoevaluación  10%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(Cuadro de Reflexión – Crecimiento Profesional)</a:t>
            </a:r>
            <a:b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B1ACCB-43D8-47E7-A9A0-C53672C9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46" y="1040860"/>
            <a:ext cx="7315200" cy="3582016"/>
          </a:xfrm>
        </p:spPr>
        <p:txBody>
          <a:bodyPr/>
          <a:lstStyle/>
          <a:p>
            <a:r>
              <a:rPr lang="es-ES" dirty="0"/>
              <a:t>Ficha de Auto-Evaluación</a:t>
            </a:r>
          </a:p>
          <a:p>
            <a:pPr marL="0" indent="0">
              <a:buNone/>
            </a:pPr>
            <a:r>
              <a:rPr lang="es-ES" dirty="0"/>
              <a:t>En relación a su rendimiento individual durante el proceso de las actividades del programa de cada módulo</a:t>
            </a:r>
          </a:p>
          <a:p>
            <a:pPr marL="0" indent="0">
              <a:buNone/>
            </a:pPr>
            <a:r>
              <a:rPr lang="es-ES" dirty="0"/>
              <a:t>Se enviará un cuadro Reflexivo que se contestará (4 en total)</a:t>
            </a:r>
          </a:p>
          <a:p>
            <a:pPr marL="0" indent="0">
              <a:buNone/>
            </a:pPr>
            <a:r>
              <a:rPr lang="es-ES" dirty="0"/>
              <a:t>Mismo que ya resuelto será entregado en formato PDF y se subirá a la plataforma de apoyo académico para ser evaluado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A94563-EFC0-4028-AE9B-3B2DFC3F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942" y="4253170"/>
            <a:ext cx="3299704" cy="11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86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EE7C1-9D02-45CA-91F7-76A2183B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marR="0" lvl="0" indent="-18288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Evaluación del Docente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(Propósito-Objetivo):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sumatoria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del 100% a lo preestablecido </a:t>
            </a:r>
            <a:b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FD947A-D90D-416F-BAE6-6D9C0B0DD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10% del criterio Docente será el complemento para el 100% de la evaluación total en la calificación final</a:t>
            </a:r>
          </a:p>
          <a:p>
            <a:r>
              <a:rPr lang="es-ES" dirty="0"/>
              <a:t>Se recomienda hacer un respaldo de todas las evidencias para cualquier aclaración.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6572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B7DAA-0D57-4061-B7A5-3BD00A6C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20" y="1123837"/>
            <a:ext cx="2480950" cy="4601183"/>
          </a:xfrm>
        </p:spPr>
        <p:txBody>
          <a:bodyPr/>
          <a:lstStyle/>
          <a:p>
            <a:r>
              <a:rPr lang="es-MX" dirty="0">
                <a:latin typeface="Arial Narrow" panose="020B0606020202030204" pitchFamily="34" charset="0"/>
              </a:rPr>
              <a:t>Programación de clases y Evaluaciones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5797E1-6E63-44B2-A3E2-1E2928E57B32}"/>
              </a:ext>
            </a:extLst>
          </p:cNvPr>
          <p:cNvSpPr/>
          <p:nvPr/>
        </p:nvSpPr>
        <p:spPr>
          <a:xfrm>
            <a:off x="2733870" y="111967"/>
            <a:ext cx="4538201" cy="65501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Marcador de contenido 6">
            <a:extLst>
              <a:ext uri="{FF2B5EF4-FFF2-40B4-BE49-F238E27FC236}">
                <a16:creationId xmlns:a16="http://schemas.microsoft.com/office/drawing/2014/main" id="{13078E55-C585-474A-A9CA-7F19E50D5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579"/>
          <a:stretch/>
        </p:blipFill>
        <p:spPr>
          <a:xfrm>
            <a:off x="2904692" y="195850"/>
            <a:ext cx="4249283" cy="6382971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EAFC66B-D1D8-4AF9-B3BE-2CE0F1D719E2}"/>
              </a:ext>
            </a:extLst>
          </p:cNvPr>
          <p:cNvSpPr/>
          <p:nvPr/>
        </p:nvSpPr>
        <p:spPr>
          <a:xfrm>
            <a:off x="7520473" y="111967"/>
            <a:ext cx="4538201" cy="65501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83F0FFA-0921-4B9D-82C0-015325E83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174"/>
          <a:stretch/>
        </p:blipFill>
        <p:spPr>
          <a:xfrm>
            <a:off x="7733374" y="2117082"/>
            <a:ext cx="4325300" cy="36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1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429D-3B1A-4009-80C0-ED6116FE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CALENDARIO</a:t>
            </a:r>
            <a:br>
              <a:rPr lang="es-MX" dirty="0"/>
            </a:br>
            <a:r>
              <a:rPr lang="es-MX" dirty="0"/>
              <a:t>OFICIAL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4D10B2B-4A2F-4481-A70A-2BF801A6B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0512" y="520248"/>
            <a:ext cx="7581456" cy="58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4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0AF39-422E-41B8-99E8-9513A7A9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69" y="1128408"/>
            <a:ext cx="3071306" cy="4601183"/>
          </a:xfrm>
        </p:spPr>
        <p:txBody>
          <a:bodyPr>
            <a:normAutofit/>
          </a:bodyPr>
          <a:lstStyle/>
          <a:p>
            <a:pPr algn="r"/>
            <a:r>
              <a:rPr lang="es-ES" sz="3800" b="1" dirty="0">
                <a:latin typeface="Arial Narrow" panose="020B0606020202030204" pitchFamily="34" charset="0"/>
              </a:rPr>
              <a:t>METODOLOGÍA DEL TRABAJO</a:t>
            </a:r>
            <a:br>
              <a:rPr lang="es-ES" sz="3800" b="1" dirty="0">
                <a:latin typeface="Arial Narrow" panose="020B0606020202030204" pitchFamily="34" charset="0"/>
              </a:rPr>
            </a:br>
            <a:br>
              <a:rPr lang="es-ES" sz="3800" b="1" dirty="0">
                <a:latin typeface="Arial Narrow" panose="020B0606020202030204" pitchFamily="34" charset="0"/>
              </a:rPr>
            </a:br>
            <a:r>
              <a:rPr lang="es-ES" sz="3800" b="1" dirty="0">
                <a:latin typeface="Arial Narrow" panose="020B0606020202030204" pitchFamily="34" charset="0"/>
              </a:rPr>
              <a:t>EN LOS SISTEMAS DE EVALUACIÓN</a:t>
            </a:r>
            <a:endParaRPr lang="es-MX" sz="3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E8A599-EB7D-411A-92F1-69D3C0C1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8680"/>
            <a:ext cx="7884583" cy="5120640"/>
          </a:xfrm>
        </p:spPr>
        <p:txBody>
          <a:bodyPr>
            <a:noAutofit/>
          </a:bodyPr>
          <a:lstStyle/>
          <a:p>
            <a:r>
              <a:rPr lang="es-ES" sz="2400" b="1" u="sng" dirty="0">
                <a:latin typeface="Arial Narrow" panose="020B0606020202030204" pitchFamily="34" charset="0"/>
              </a:rPr>
              <a:t>Participación </a:t>
            </a:r>
            <a:r>
              <a:rPr lang="es-ES" sz="2400" b="1" u="sng" dirty="0" err="1">
                <a:latin typeface="Arial Narrow" panose="020B0606020202030204" pitchFamily="34" charset="0"/>
              </a:rPr>
              <a:t>Contínua</a:t>
            </a:r>
            <a:r>
              <a:rPr lang="es-ES" sz="2400" b="1" u="sng" dirty="0">
                <a:latin typeface="Arial Narrow" panose="020B0606020202030204" pitchFamily="34" charset="0"/>
              </a:rPr>
              <a:t> y Constante </a:t>
            </a:r>
          </a:p>
          <a:p>
            <a:pPr marL="0" indent="0">
              <a:buNone/>
            </a:pPr>
            <a:r>
              <a:rPr lang="es-ES" sz="2400" dirty="0">
                <a:latin typeface="Arial Narrow" panose="020B0606020202030204" pitchFamily="34" charset="0"/>
              </a:rPr>
              <a:t>(aportes, dudas, respuesta interactiva en medios electrónicos de uso común entre los estudiantes)  20%</a:t>
            </a:r>
          </a:p>
          <a:p>
            <a:r>
              <a:rPr lang="es-ES" sz="2400" b="1" dirty="0">
                <a:latin typeface="Arial Narrow" panose="020B0606020202030204" pitchFamily="34" charset="0"/>
              </a:rPr>
              <a:t>Trabajos que complementen temas vistos en clase </a:t>
            </a:r>
            <a:r>
              <a:rPr lang="es-ES" sz="2400" dirty="0">
                <a:latin typeface="Arial Narrow" panose="020B0606020202030204" pitchFamily="34" charset="0"/>
              </a:rPr>
              <a:t>(TAREAS)30%</a:t>
            </a:r>
          </a:p>
          <a:p>
            <a:r>
              <a:rPr lang="es-ES" sz="2400" b="1" dirty="0">
                <a:latin typeface="Arial Narrow" panose="020B0606020202030204" pitchFamily="34" charset="0"/>
              </a:rPr>
              <a:t>Integración del Conocimiento plasmado en evidencia Gráfica </a:t>
            </a:r>
            <a:r>
              <a:rPr lang="es-ES" sz="2400" dirty="0">
                <a:latin typeface="Arial Narrow" panose="020B0606020202030204" pitchFamily="34" charset="0"/>
              </a:rPr>
              <a:t>(</a:t>
            </a:r>
            <a:r>
              <a:rPr lang="es-ES" sz="2400" dirty="0" err="1">
                <a:latin typeface="Arial Narrow" panose="020B0606020202030204" pitchFamily="34" charset="0"/>
              </a:rPr>
              <a:t>Exámen</a:t>
            </a:r>
            <a:r>
              <a:rPr lang="es-ES" sz="2400" dirty="0">
                <a:latin typeface="Arial Narrow" panose="020B0606020202030204" pitchFamily="34" charset="0"/>
              </a:rPr>
              <a:t>) 20%</a:t>
            </a:r>
          </a:p>
          <a:p>
            <a:r>
              <a:rPr lang="es-ES" sz="2400" b="1" dirty="0">
                <a:latin typeface="Arial Narrow" panose="020B0606020202030204" pitchFamily="34" charset="0"/>
              </a:rPr>
              <a:t>Aporte para la Creación de la Biblioteca Virtual MASHACH</a:t>
            </a:r>
            <a:r>
              <a:rPr lang="es-ES" sz="2400" dirty="0">
                <a:latin typeface="Arial Narrow" panose="020B0606020202030204" pitchFamily="34" charset="0"/>
              </a:rPr>
              <a:t> 10%</a:t>
            </a:r>
          </a:p>
          <a:p>
            <a:pPr marL="0" indent="0">
              <a:buNone/>
            </a:pPr>
            <a:r>
              <a:rPr lang="es-ES" sz="2400" dirty="0">
                <a:latin typeface="Arial Narrow" panose="020B0606020202030204" pitchFamily="34" charset="0"/>
              </a:rPr>
              <a:t>(Trascendencia en el desarrollo Profesional)</a:t>
            </a:r>
          </a:p>
          <a:p>
            <a:r>
              <a:rPr lang="es-ES" sz="2400" b="1" dirty="0">
                <a:latin typeface="Arial Narrow" panose="020B0606020202030204" pitchFamily="34" charset="0"/>
              </a:rPr>
              <a:t>Autoevaluación</a:t>
            </a:r>
            <a:r>
              <a:rPr lang="es-ES" sz="2400" dirty="0">
                <a:latin typeface="Arial Narrow" panose="020B0606020202030204" pitchFamily="34" charset="0"/>
              </a:rPr>
              <a:t> (Cuadro de Reflexión – Crecimiento Profesional) 10%</a:t>
            </a:r>
          </a:p>
          <a:p>
            <a:r>
              <a:rPr lang="es-ES" sz="2400" b="1" dirty="0">
                <a:latin typeface="Arial Narrow" panose="020B0606020202030204" pitchFamily="34" charset="0"/>
              </a:rPr>
              <a:t>Evaluación del Docente</a:t>
            </a:r>
            <a:r>
              <a:rPr lang="es-ES" sz="2400" dirty="0">
                <a:latin typeface="Arial Narrow" panose="020B0606020202030204" pitchFamily="34" charset="0"/>
              </a:rPr>
              <a:t> (Propósito-Objetivo): </a:t>
            </a:r>
            <a:r>
              <a:rPr lang="es-ES" sz="2400" b="1" dirty="0">
                <a:latin typeface="Arial Narrow" panose="020B0606020202030204" pitchFamily="34" charset="0"/>
              </a:rPr>
              <a:t>sumatoria</a:t>
            </a:r>
            <a:r>
              <a:rPr lang="es-ES" sz="2400" dirty="0">
                <a:latin typeface="Arial Narrow" panose="020B0606020202030204" pitchFamily="34" charset="0"/>
              </a:rPr>
              <a:t> del 100% a lo preestablecido </a:t>
            </a:r>
          </a:p>
        </p:txBody>
      </p:sp>
    </p:spTree>
    <p:extLst>
      <p:ext uri="{BB962C8B-B14F-4D97-AF65-F5344CB8AC3E}">
        <p14:creationId xmlns:p14="http://schemas.microsoft.com/office/powerpoint/2010/main" val="55591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25205-2279-4CFE-B6AC-8D3D455D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>
                <a:latin typeface="Arial Narrow" panose="020B0606020202030204" pitchFamily="34" charset="0"/>
              </a:rPr>
              <a:t>RECURSOS DE APOYO DIDÁCTICO </a:t>
            </a:r>
            <a:endParaRPr lang="es-MX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81AD9A-588A-4C1F-9B93-6460B02CF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BIBLIOGRAFÍA</a:t>
            </a:r>
          </a:p>
          <a:p>
            <a:r>
              <a:rPr lang="es-ES" sz="3200" dirty="0"/>
              <a:t>BUSCADORES CIENTÍFICOS (Artículos)</a:t>
            </a:r>
          </a:p>
          <a:p>
            <a:r>
              <a:rPr lang="es-ES" sz="3200" dirty="0"/>
              <a:t>BOLETÍNES UNIVERSITARIOS</a:t>
            </a:r>
          </a:p>
          <a:p>
            <a:r>
              <a:rPr lang="es-ES" sz="3200" dirty="0"/>
              <a:t>EXPERIENCIA PROFESIONAL (</a:t>
            </a:r>
            <a:r>
              <a:rPr lang="es-ES" sz="3200" dirty="0" err="1"/>
              <a:t>MediSer</a:t>
            </a:r>
            <a:r>
              <a:rPr lang="es-ES" sz="3200" dirty="0"/>
              <a:t>)</a:t>
            </a:r>
          </a:p>
          <a:p>
            <a:r>
              <a:rPr lang="es-ES" sz="3200" dirty="0"/>
              <a:t>MATERIAL DE APOYO (Presentaciones </a:t>
            </a:r>
            <a:r>
              <a:rPr lang="es-ES" sz="3200" dirty="0" err="1"/>
              <a:t>MediSer</a:t>
            </a:r>
            <a:r>
              <a:rPr lang="es-ES" sz="3200" dirty="0"/>
              <a:t>)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68083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E2E43-F102-4202-9C4A-5B085DE8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Alcances del Temario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3C29DA-EBE3-4105-BFB2-F0695E7C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3101" y="901611"/>
            <a:ext cx="2947482" cy="5415802"/>
          </a:xfrm>
        </p:spPr>
        <p:txBody>
          <a:bodyPr>
            <a:noAutofit/>
          </a:bodyPr>
          <a:lstStyle/>
          <a:p>
            <a:r>
              <a:rPr lang="es-MX" sz="1200" u="sng" dirty="0">
                <a:cs typeface="Aharoni" panose="020B0604020202020204" pitchFamily="2" charset="-79"/>
              </a:rPr>
              <a:t>1.2 Hormonales y Glandulares</a:t>
            </a:r>
          </a:p>
          <a:p>
            <a:r>
              <a:rPr lang="es-MX" sz="1200" dirty="0"/>
              <a:t>1.2.1 DHEA</a:t>
            </a:r>
          </a:p>
          <a:p>
            <a:r>
              <a:rPr lang="es-MX" sz="1200" dirty="0"/>
              <a:t>1.2.2 Melatonina</a:t>
            </a:r>
          </a:p>
          <a:p>
            <a:r>
              <a:rPr lang="es-MX" sz="1200" dirty="0"/>
              <a:t>1.2.3 Timo</a:t>
            </a:r>
          </a:p>
          <a:p>
            <a:r>
              <a:rPr lang="es-MX" sz="1200" dirty="0"/>
              <a:t>1.2.4 Páncreas</a:t>
            </a:r>
          </a:p>
          <a:p>
            <a:r>
              <a:rPr lang="es-MX" sz="1200" dirty="0"/>
              <a:t>1.2.5 Tiroides</a:t>
            </a:r>
          </a:p>
          <a:p>
            <a:r>
              <a:rPr lang="es-MX" sz="1200" dirty="0"/>
              <a:t>1.2.6 Hígado</a:t>
            </a:r>
          </a:p>
          <a:p>
            <a:r>
              <a:rPr lang="es-MX" sz="1200" dirty="0"/>
              <a:t>1.2.7 Glándulas Adrenales</a:t>
            </a:r>
          </a:p>
          <a:p>
            <a:r>
              <a:rPr lang="es-MX" sz="1200" dirty="0"/>
              <a:t>A) Denominación</a:t>
            </a:r>
          </a:p>
          <a:p>
            <a:r>
              <a:rPr lang="es-MX" sz="1200" dirty="0"/>
              <a:t>B) Historia</a:t>
            </a:r>
          </a:p>
          <a:p>
            <a:r>
              <a:rPr lang="es-MX" sz="1200" dirty="0"/>
              <a:t>C) Descripción</a:t>
            </a:r>
          </a:p>
          <a:p>
            <a:r>
              <a:rPr lang="es-MX" sz="1200" dirty="0"/>
              <a:t>D) Fuentes Nutricionales y Deficiencias</a:t>
            </a:r>
          </a:p>
          <a:p>
            <a:r>
              <a:rPr lang="es-MX" sz="1200" dirty="0"/>
              <a:t>E) Acciones e Indicaciones</a:t>
            </a:r>
          </a:p>
          <a:p>
            <a:r>
              <a:rPr lang="es-MX" sz="1200" dirty="0"/>
              <a:t>F) Ingesta Recomendada</a:t>
            </a:r>
          </a:p>
          <a:p>
            <a:r>
              <a:rPr lang="es-MX" sz="1200" dirty="0"/>
              <a:t>G) Estudios</a:t>
            </a:r>
          </a:p>
          <a:p>
            <a:r>
              <a:rPr lang="es-MX" sz="1200" dirty="0"/>
              <a:t>H) Contraindicaciones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3066938-9AB5-447F-BF6D-8123651D1893}"/>
              </a:ext>
            </a:extLst>
          </p:cNvPr>
          <p:cNvSpPr txBox="1">
            <a:spLocks/>
          </p:cNvSpPr>
          <p:nvPr/>
        </p:nvSpPr>
        <p:spPr>
          <a:xfrm>
            <a:off x="4253010" y="1123837"/>
            <a:ext cx="2947482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>
                <a:latin typeface="Amasis MT Pro Black" panose="020B0604020202020204" pitchFamily="18" charset="0"/>
              </a:rPr>
              <a:t>   NUTRICIÓN ORTOMOLECULAR</a:t>
            </a:r>
          </a:p>
          <a:p>
            <a:endParaRPr lang="es-MX" sz="1200" b="1" dirty="0">
              <a:latin typeface="Amasis MT Pro Black" panose="020B0604020202020204" pitchFamily="18" charset="0"/>
            </a:endParaRPr>
          </a:p>
          <a:p>
            <a:endParaRPr lang="es-MX" sz="1200" b="1" dirty="0">
              <a:latin typeface="Amasis MT Pro Black" panose="020B0604020202020204" pitchFamily="18" charset="0"/>
            </a:endParaRPr>
          </a:p>
          <a:p>
            <a:r>
              <a:rPr lang="es-MX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1.- Ácidos Grasos, Hormonales y Deficiencias</a:t>
            </a:r>
          </a:p>
          <a:p>
            <a:r>
              <a:rPr lang="es-MX" sz="1200" b="1" u="sng" dirty="0"/>
              <a:t>1.1  Ácidos Grasos</a:t>
            </a:r>
          </a:p>
          <a:p>
            <a:r>
              <a:rPr lang="es-MX" sz="1200" dirty="0"/>
              <a:t>1.1.2  Omega 3</a:t>
            </a:r>
          </a:p>
          <a:p>
            <a:r>
              <a:rPr lang="es-MX" sz="1200" dirty="0"/>
              <a:t>1.1.3 Omega 6</a:t>
            </a:r>
          </a:p>
          <a:p>
            <a:r>
              <a:rPr lang="es-MX" sz="1200" dirty="0"/>
              <a:t>A) Denominación</a:t>
            </a:r>
          </a:p>
          <a:p>
            <a:r>
              <a:rPr lang="es-MX" sz="1200" dirty="0"/>
              <a:t>B) Historia</a:t>
            </a:r>
          </a:p>
          <a:p>
            <a:r>
              <a:rPr lang="es-MX" sz="1200" dirty="0"/>
              <a:t>C)  Descripción</a:t>
            </a:r>
          </a:p>
          <a:p>
            <a:r>
              <a:rPr lang="es-MX" sz="1200" dirty="0"/>
              <a:t>D) Fuentes Nutricionales y Deficiencias</a:t>
            </a:r>
          </a:p>
          <a:p>
            <a:r>
              <a:rPr lang="es-MX" sz="1200" dirty="0"/>
              <a:t>E)  Acciones e Indicaciones</a:t>
            </a:r>
          </a:p>
          <a:p>
            <a:r>
              <a:rPr lang="es-MX" sz="1200" dirty="0"/>
              <a:t>F) Ingesta Recomendada</a:t>
            </a:r>
          </a:p>
          <a:p>
            <a:r>
              <a:rPr lang="es-MX" sz="1200" dirty="0"/>
              <a:t>G) Estudios</a:t>
            </a:r>
          </a:p>
          <a:p>
            <a:r>
              <a:rPr lang="es-MX" sz="1200" dirty="0"/>
              <a:t>H) Contraindicaciones</a:t>
            </a:r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0119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E2E43-F102-4202-9C4A-5B085DE8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Alcances del Temario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3C29DA-EBE3-4105-BFB2-F0695E7C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3101" y="1123837"/>
            <a:ext cx="2947482" cy="5415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200" dirty="0">
                <a:latin typeface="Aharoni" panose="02010803020104030203" pitchFamily="2" charset="-79"/>
                <a:cs typeface="Aharoni" panose="02010803020104030203" pitchFamily="2" charset="-79"/>
              </a:rPr>
              <a:t>3. Enzimas y Coenzimas</a:t>
            </a:r>
          </a:p>
          <a:p>
            <a:r>
              <a:rPr lang="es-MX" sz="1200" dirty="0">
                <a:cs typeface="Aharoni" panose="02010803020104030203" pitchFamily="2" charset="-79"/>
              </a:rPr>
              <a:t>3.1 Bromelina y su descripción</a:t>
            </a:r>
          </a:p>
          <a:p>
            <a:r>
              <a:rPr lang="es-MX" sz="1200" dirty="0">
                <a:cs typeface="Aharoni" panose="02010803020104030203" pitchFamily="2" charset="-79"/>
              </a:rPr>
              <a:t>3.2 Papaína y su descripción</a:t>
            </a:r>
          </a:p>
          <a:p>
            <a:r>
              <a:rPr lang="es-MX" sz="1200" dirty="0">
                <a:cs typeface="Aharoni" panose="02010803020104030203" pitchFamily="2" charset="-79"/>
              </a:rPr>
              <a:t>3.3 Glutatión y su descripción</a:t>
            </a:r>
          </a:p>
          <a:p>
            <a:endParaRPr lang="es-MX" sz="1200" dirty="0">
              <a:cs typeface="Aharoni" panose="02010803020104030203" pitchFamily="2" charset="-79"/>
            </a:endParaRPr>
          </a:p>
          <a:p>
            <a:endParaRPr lang="es-MX" sz="1200" dirty="0">
              <a:cs typeface="Aharoni" panose="02010803020104030203" pitchFamily="2" charset="-79"/>
            </a:endParaRPr>
          </a:p>
          <a:p>
            <a:endParaRPr lang="es-MX" sz="1200" dirty="0"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s-MX" sz="1200" dirty="0">
                <a:cs typeface="Aharoni" panose="02010803020104030203" pitchFamily="2" charset="-79"/>
              </a:rPr>
              <a:t>Del 2 y 3:</a:t>
            </a:r>
          </a:p>
          <a:p>
            <a:r>
              <a:rPr lang="es-MX" sz="1200" dirty="0">
                <a:cs typeface="Aharoni" panose="02010803020104030203" pitchFamily="2" charset="-79"/>
              </a:rPr>
              <a:t>A) Denominación</a:t>
            </a:r>
          </a:p>
          <a:p>
            <a:r>
              <a:rPr lang="es-MX" sz="1200" dirty="0">
                <a:cs typeface="Aharoni" panose="02010803020104030203" pitchFamily="2" charset="-79"/>
              </a:rPr>
              <a:t>B) Historia</a:t>
            </a:r>
          </a:p>
          <a:p>
            <a:r>
              <a:rPr lang="es-MX" sz="1200" dirty="0">
                <a:cs typeface="Aharoni" panose="02010803020104030203" pitchFamily="2" charset="-79"/>
              </a:rPr>
              <a:t>C) Descripción</a:t>
            </a:r>
          </a:p>
          <a:p>
            <a:r>
              <a:rPr lang="es-MX" sz="1200" dirty="0">
                <a:cs typeface="Aharoni" panose="02010803020104030203" pitchFamily="2" charset="-79"/>
              </a:rPr>
              <a:t>D) Fuentes Nutricionales y Deficiencias</a:t>
            </a:r>
          </a:p>
          <a:p>
            <a:r>
              <a:rPr lang="es-MX" sz="1200" dirty="0">
                <a:cs typeface="Aharoni" panose="02010803020104030203" pitchFamily="2" charset="-79"/>
              </a:rPr>
              <a:t>E) Acciones e Indicaciones</a:t>
            </a:r>
          </a:p>
          <a:p>
            <a:r>
              <a:rPr lang="es-MX" sz="1200" dirty="0">
                <a:cs typeface="Aharoni" panose="02010803020104030203" pitchFamily="2" charset="-79"/>
              </a:rPr>
              <a:t>F) Ingesta Recomendada</a:t>
            </a:r>
          </a:p>
          <a:p>
            <a:r>
              <a:rPr lang="es-MX" sz="1200" dirty="0">
                <a:cs typeface="Aharoni" panose="02010803020104030203" pitchFamily="2" charset="-79"/>
              </a:rPr>
              <a:t>G) Estudios</a:t>
            </a:r>
          </a:p>
          <a:p>
            <a:r>
              <a:rPr lang="es-MX" sz="1200" dirty="0">
                <a:cs typeface="Aharoni" panose="02010803020104030203" pitchFamily="2" charset="-79"/>
              </a:rPr>
              <a:t>H) Contraindicaciones</a:t>
            </a:r>
          </a:p>
          <a:p>
            <a:endParaRPr lang="es-MX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sz="12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3066938-9AB5-447F-BF6D-8123651D1893}"/>
              </a:ext>
            </a:extLst>
          </p:cNvPr>
          <p:cNvSpPr txBox="1">
            <a:spLocks/>
          </p:cNvSpPr>
          <p:nvPr/>
        </p:nvSpPr>
        <p:spPr>
          <a:xfrm>
            <a:off x="4135968" y="1347731"/>
            <a:ext cx="2947482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dirty="0">
                <a:latin typeface="Aharoni" panose="02010803020104030203" pitchFamily="2" charset="-79"/>
                <a:cs typeface="Aharoni" panose="02010803020104030203" pitchFamily="2" charset="-79"/>
              </a:rPr>
              <a:t>2. Aminoácidos</a:t>
            </a:r>
          </a:p>
          <a:p>
            <a:pPr marL="0" indent="0">
              <a:buNone/>
            </a:pPr>
            <a:endParaRPr lang="es-MX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1200" dirty="0"/>
              <a:t>2.1 Arginina y su descripción</a:t>
            </a:r>
          </a:p>
          <a:p>
            <a:r>
              <a:rPr lang="es-MX" sz="1200" dirty="0"/>
              <a:t>2.2 Glutamina y su descripción</a:t>
            </a:r>
          </a:p>
          <a:p>
            <a:r>
              <a:rPr lang="es-MX" sz="1200" dirty="0"/>
              <a:t>2.3 Lisina y su descripción</a:t>
            </a:r>
          </a:p>
          <a:p>
            <a:r>
              <a:rPr lang="es-MX" sz="1200" dirty="0"/>
              <a:t>2.4 Fenilalanina y su descripción</a:t>
            </a:r>
          </a:p>
          <a:p>
            <a:r>
              <a:rPr lang="es-MX" sz="1200" dirty="0"/>
              <a:t>2.5 Tirosina y su descripción</a:t>
            </a:r>
          </a:p>
          <a:p>
            <a:r>
              <a:rPr lang="es-MX" sz="1200" dirty="0"/>
              <a:t>2.6 Gaba y su descripción</a:t>
            </a:r>
          </a:p>
          <a:p>
            <a:r>
              <a:rPr lang="es-MX" sz="1200" dirty="0"/>
              <a:t>2.7 Metionina y su descripción</a:t>
            </a:r>
          </a:p>
          <a:p>
            <a:r>
              <a:rPr lang="es-MX" sz="1200" dirty="0"/>
              <a:t>2.8 Glutatión y su descripción</a:t>
            </a:r>
          </a:p>
          <a:p>
            <a:r>
              <a:rPr lang="es-MX" sz="1200" dirty="0"/>
              <a:t>2.9 Taurina y su descripción</a:t>
            </a:r>
          </a:p>
          <a:p>
            <a:r>
              <a:rPr lang="es-MX" sz="1200" dirty="0"/>
              <a:t>2.10 Valina y su descripción</a:t>
            </a:r>
          </a:p>
          <a:p>
            <a:r>
              <a:rPr lang="es-MX" sz="1200" dirty="0"/>
              <a:t>2.11 Histidina y su descripción</a:t>
            </a:r>
          </a:p>
          <a:p>
            <a:r>
              <a:rPr lang="es-MX" sz="1200" dirty="0"/>
              <a:t>2.12 Triptófano y su descripción</a:t>
            </a:r>
          </a:p>
          <a:p>
            <a:r>
              <a:rPr lang="es-MX" sz="1200" dirty="0"/>
              <a:t>2.13 Carnitina y su descripción</a:t>
            </a:r>
          </a:p>
          <a:p>
            <a:r>
              <a:rPr lang="es-MX" sz="1200" dirty="0"/>
              <a:t>2.14 Acetil Carnitina y su descripción</a:t>
            </a:r>
          </a:p>
          <a:p>
            <a:endParaRPr lang="es-MX" sz="1200" dirty="0"/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99323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E2E43-F102-4202-9C4A-5B085DE8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Alcances del Temario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3C29DA-EBE3-4105-BFB2-F0695E7C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3168" y="935602"/>
            <a:ext cx="2947482" cy="5415802"/>
          </a:xfrm>
        </p:spPr>
        <p:txBody>
          <a:bodyPr>
            <a:noAutofit/>
          </a:bodyPr>
          <a:lstStyle/>
          <a:p>
            <a:r>
              <a:rPr lang="es-ES" sz="1200" dirty="0">
                <a:solidFill>
                  <a:prstClr val="black">
                    <a:lumMod val="65000"/>
                    <a:lumOff val="35000"/>
                  </a:prstClr>
                </a:solidFill>
                <a:cs typeface="Aharoni" panose="02010803020104030203" pitchFamily="2" charset="-79"/>
              </a:rPr>
              <a:t>4.3</a:t>
            </a:r>
            <a:r>
              <a:rPr kumimoji="0" lang="es-E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haroni" panose="02010803020104030203" pitchFamily="2" charset="-79"/>
              </a:rPr>
              <a:t> Fibras </a:t>
            </a:r>
          </a:p>
          <a:p>
            <a:endParaRPr lang="es-MX" sz="1200" dirty="0"/>
          </a:p>
          <a:p>
            <a:r>
              <a:rPr lang="es-MX" sz="1200" dirty="0"/>
              <a:t>4.3.1 Fibras Hidrosolubles y su descripción</a:t>
            </a:r>
          </a:p>
          <a:p>
            <a:r>
              <a:rPr lang="es-MX" sz="1200" dirty="0"/>
              <a:t>4.3.2 Fibras no solubles y su descripción</a:t>
            </a:r>
          </a:p>
          <a:p>
            <a:r>
              <a:rPr lang="es-MX" sz="1200" dirty="0"/>
              <a:t>4.3.3 </a:t>
            </a:r>
            <a:r>
              <a:rPr lang="es-MX" sz="1200" dirty="0" err="1"/>
              <a:t>Chitosan</a:t>
            </a:r>
            <a:r>
              <a:rPr lang="es-MX" sz="1200" dirty="0"/>
              <a:t> y su descripción</a:t>
            </a:r>
          </a:p>
          <a:p>
            <a:r>
              <a:rPr lang="es-MX" sz="1200" dirty="0"/>
              <a:t>4.3.4 Fortalecedores y su descripción</a:t>
            </a:r>
          </a:p>
          <a:p>
            <a:r>
              <a:rPr lang="es-MX" sz="1200" dirty="0"/>
              <a:t>4.3.5 Glucosamina y su descripción</a:t>
            </a:r>
          </a:p>
          <a:p>
            <a:r>
              <a:rPr lang="es-MX" sz="1200" dirty="0"/>
              <a:t>4.3.6 Cartílago de Tiburón y su descripción</a:t>
            </a:r>
          </a:p>
          <a:p>
            <a:r>
              <a:rPr lang="es-MX" sz="1200" dirty="0"/>
              <a:t>4.3.7 Condroitina y su descripción</a:t>
            </a:r>
          </a:p>
          <a:p>
            <a:r>
              <a:rPr lang="es-MX" sz="1200" dirty="0"/>
              <a:t>4.3.8 Metilsulfanometano (MSM)  y su descripción</a:t>
            </a:r>
          </a:p>
          <a:p>
            <a:r>
              <a:rPr lang="es-MX" sz="1200" dirty="0"/>
              <a:t>4.3.9 Oligoelementos y su descripción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3066938-9AB5-447F-BF6D-8123651D1893}"/>
              </a:ext>
            </a:extLst>
          </p:cNvPr>
          <p:cNvSpPr txBox="1">
            <a:spLocks/>
          </p:cNvSpPr>
          <p:nvPr/>
        </p:nvSpPr>
        <p:spPr>
          <a:xfrm>
            <a:off x="4202643" y="1633481"/>
            <a:ext cx="2947482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/>
              </a:buClr>
              <a:buSzTx/>
              <a:buNone/>
              <a:tabLst/>
              <a:defRPr/>
            </a:pPr>
            <a:r>
              <a:rPr lang="es-E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 Probióticos y </a:t>
            </a:r>
            <a:r>
              <a:rPr lang="es-E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Bactérias</a:t>
            </a:r>
            <a:endParaRPr lang="es-ES" sz="1200" dirty="0">
              <a:solidFill>
                <a:prstClr val="black">
                  <a:lumMod val="65000"/>
                  <a:lumOff val="35000"/>
                </a:prst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/>
              </a:buClr>
              <a:buSzTx/>
              <a:buNone/>
              <a:tabLst/>
              <a:defRPr/>
            </a:pPr>
            <a:endParaRPr lang="es-ES" sz="1200" dirty="0">
              <a:solidFill>
                <a:prstClr val="black">
                  <a:lumMod val="65000"/>
                  <a:lumOff val="35000"/>
                </a:prst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es-E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4.1 Probióticos e Intestinales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4.1.1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Biphidum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Bacterium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Acidophillus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es-E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4.1.2 B.B. (</a:t>
            </a:r>
            <a:r>
              <a:rPr lang="es-E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Bifidobacterium</a:t>
            </a:r>
            <a:r>
              <a:rPr lang="es-E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) </a:t>
            </a:r>
            <a:r>
              <a:rPr lang="es-E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Biphidum</a:t>
            </a:r>
            <a:endParaRPr lang="es-ES" sz="120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4.1</a:t>
            </a:r>
            <a:r>
              <a:rPr lang="es-E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.3 B.B. </a:t>
            </a:r>
            <a:r>
              <a:rPr lang="es-E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Longum</a:t>
            </a:r>
            <a:endParaRPr lang="es-ES" sz="120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4.1.4 B.B.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Vulgaris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es-E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4.2 </a:t>
            </a:r>
            <a:r>
              <a:rPr lang="es-E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Estreptococus</a:t>
            </a:r>
            <a:r>
              <a:rPr lang="es-E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 </a:t>
            </a:r>
            <a:r>
              <a:rPr lang="es-E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Fecalis</a:t>
            </a:r>
            <a:endParaRPr lang="es-ES" sz="120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4.2.3 B.B.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Infantis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es-E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4.2.4 Lacto Bacilos </a:t>
            </a:r>
            <a:r>
              <a:rPr lang="es-E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Sporogenes</a:t>
            </a:r>
            <a:endParaRPr lang="es-ES" sz="120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es-E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A) Descripción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B) Fuentes Nutricionales y Deficiencias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es-E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C) Acciones e Indicaciones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D) Ingesta Recomendada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es-E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E) Estudios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F) Contraindicaciones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endParaRPr lang="es-MX" sz="1200" dirty="0"/>
          </a:p>
          <a:p>
            <a:endParaRPr lang="es-MX" sz="1200" dirty="0"/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63051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E2E43-F102-4202-9C4A-5B085DE8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 Narrow" panose="020B0606020202030204" pitchFamily="34" charset="0"/>
              </a:rPr>
              <a:t>BIBLIOGRAFÍA MASHACH</a:t>
            </a:r>
            <a:endParaRPr lang="es-MX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3C29DA-EBE3-4105-BFB2-F0695E7C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798" y="864108"/>
            <a:ext cx="3602997" cy="5120640"/>
          </a:xfrm>
        </p:spPr>
        <p:txBody>
          <a:bodyPr>
            <a:normAutofit fontScale="25000" lnSpcReduction="20000"/>
          </a:bodyPr>
          <a:lstStyle/>
          <a:p>
            <a:endParaRPr lang="es-MX" dirty="0"/>
          </a:p>
          <a:p>
            <a:endParaRPr lang="es-MX" dirty="0"/>
          </a:p>
          <a:p>
            <a:endParaRPr lang="es-MX" sz="5600" dirty="0"/>
          </a:p>
          <a:p>
            <a:endParaRPr lang="es-MX" sz="5600" dirty="0"/>
          </a:p>
          <a:p>
            <a:r>
              <a:rPr lang="es-MX" sz="5600" dirty="0"/>
              <a:t>BIBLIOGRAFIA</a:t>
            </a:r>
          </a:p>
          <a:p>
            <a:pPr marL="0" indent="0">
              <a:buNone/>
            </a:pPr>
            <a:endParaRPr lang="es-MX" sz="5600" dirty="0"/>
          </a:p>
          <a:p>
            <a:r>
              <a:rPr lang="es-MX" sz="5600" dirty="0"/>
              <a:t>1.- </a:t>
            </a:r>
            <a:r>
              <a:rPr lang="es-MX" sz="5600" u="sng" dirty="0"/>
              <a:t>La Nutrición </a:t>
            </a:r>
            <a:r>
              <a:rPr lang="es-MX" sz="5600" u="sng" dirty="0" err="1"/>
              <a:t>Ortomolecular</a:t>
            </a:r>
            <a:endParaRPr lang="es-MX" sz="5600" u="sng" dirty="0"/>
          </a:p>
          <a:p>
            <a:pPr marL="0" indent="0">
              <a:buNone/>
            </a:pPr>
            <a:r>
              <a:rPr lang="es-MX" sz="5600" dirty="0"/>
              <a:t>Abraham </a:t>
            </a:r>
            <a:r>
              <a:rPr lang="es-MX" sz="5600" dirty="0" err="1"/>
              <a:t>Hoffer</a:t>
            </a:r>
            <a:r>
              <a:rPr lang="es-MX" sz="5600" dirty="0"/>
              <a:t>/ Walker Morton.     Ediciones Obelisco España 2005</a:t>
            </a:r>
          </a:p>
          <a:p>
            <a:r>
              <a:rPr lang="es-MX" sz="5600" dirty="0"/>
              <a:t>2.- </a:t>
            </a:r>
            <a:r>
              <a:rPr lang="es-MX" sz="5600" u="sng" dirty="0"/>
              <a:t>La Nutrición </a:t>
            </a:r>
            <a:r>
              <a:rPr lang="es-MX" sz="5600" u="sng" dirty="0" err="1"/>
              <a:t>Ortomolecular</a:t>
            </a:r>
            <a:endParaRPr lang="es-MX" sz="5600" u="sng" dirty="0"/>
          </a:p>
          <a:p>
            <a:pPr marL="0" indent="0">
              <a:buNone/>
            </a:pPr>
            <a:r>
              <a:rPr lang="es-MX" sz="5600" dirty="0"/>
              <a:t>Cala Cervera .    Editorial Robin Book  Barcelona 2004</a:t>
            </a:r>
          </a:p>
          <a:p>
            <a:r>
              <a:rPr lang="es-MX" sz="5600" dirty="0"/>
              <a:t>3.- </a:t>
            </a:r>
            <a:r>
              <a:rPr lang="es-MX" sz="5600" u="sng" dirty="0"/>
              <a:t>¿Sabemos Comer?</a:t>
            </a:r>
          </a:p>
          <a:p>
            <a:pPr marL="0" indent="0">
              <a:buNone/>
            </a:pPr>
            <a:r>
              <a:rPr lang="es-MX" sz="5600" dirty="0"/>
              <a:t>Andrew Weil.     Editorial Urano Barcelona 2003</a:t>
            </a:r>
          </a:p>
          <a:p>
            <a:r>
              <a:rPr lang="es-MX" sz="5600" dirty="0"/>
              <a:t>4.- </a:t>
            </a:r>
            <a:r>
              <a:rPr lang="es-MX" sz="5600" u="sng" dirty="0"/>
              <a:t>Nutrición Científica y Práctica</a:t>
            </a:r>
          </a:p>
          <a:p>
            <a:pPr marL="0" indent="0">
              <a:buNone/>
            </a:pPr>
            <a:r>
              <a:rPr lang="es-MX" sz="5600" dirty="0"/>
              <a:t>Miguel de Aguilar Merlo.     Editorial Libertarias </a:t>
            </a:r>
            <a:r>
              <a:rPr lang="es-MX" sz="5600" dirty="0" err="1"/>
              <a:t>Prodhufi</a:t>
            </a:r>
            <a:r>
              <a:rPr lang="es-MX" sz="5600" dirty="0"/>
              <a:t>.      Madrid España 2004</a:t>
            </a:r>
          </a:p>
          <a:p>
            <a:r>
              <a:rPr lang="es-MX" sz="6000" dirty="0"/>
              <a:t>5.- </a:t>
            </a:r>
            <a:r>
              <a:rPr lang="es-MX" sz="6000" u="sng" dirty="0"/>
              <a:t>Nutracéutica. Nutrientes Básicos</a:t>
            </a:r>
          </a:p>
          <a:p>
            <a:pPr marL="0" indent="0">
              <a:buNone/>
            </a:pPr>
            <a:r>
              <a:rPr lang="es-MX" sz="6000" dirty="0" err="1"/>
              <a:t>Lnd</a:t>
            </a:r>
            <a:r>
              <a:rPr lang="es-MX" sz="6000" dirty="0"/>
              <a:t> Isabel Cristina León.     Sistema de Educación y Superación Personal México D.F. 1999 </a:t>
            </a:r>
          </a:p>
          <a:p>
            <a:r>
              <a:rPr lang="es-MX" sz="6000" dirty="0"/>
              <a:t>6. </a:t>
            </a:r>
            <a:r>
              <a:rPr lang="es-MX" sz="6000" u="sng" dirty="0"/>
              <a:t>El Régimen</a:t>
            </a:r>
          </a:p>
          <a:p>
            <a:pPr marL="0" indent="0">
              <a:buNone/>
            </a:pPr>
            <a:r>
              <a:rPr lang="es-MX" sz="6000" dirty="0" err="1"/>
              <a:t>Lnd</a:t>
            </a:r>
            <a:r>
              <a:rPr lang="es-MX" sz="6000" dirty="0"/>
              <a:t>. Isabel Cristina León.     Sistema de Educación y Superación Personal México, D.F. 1999</a:t>
            </a:r>
          </a:p>
          <a:p>
            <a:pPr marL="0" indent="0">
              <a:buNone/>
            </a:pPr>
            <a:endParaRPr lang="es-MX" sz="5600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4454372-7874-4E7B-AC2B-7D21DC7BE219}"/>
              </a:ext>
            </a:extLst>
          </p:cNvPr>
          <p:cNvSpPr txBox="1">
            <a:spLocks/>
          </p:cNvSpPr>
          <p:nvPr/>
        </p:nvSpPr>
        <p:spPr>
          <a:xfrm>
            <a:off x="7926528" y="1123837"/>
            <a:ext cx="3602997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1400" dirty="0"/>
          </a:p>
          <a:p>
            <a:r>
              <a:rPr lang="es-MX" sz="1400" dirty="0"/>
              <a:t>7. </a:t>
            </a:r>
            <a:r>
              <a:rPr lang="es-MX" sz="1400" u="sng" dirty="0"/>
              <a:t>Guía Teórico – Práctica de los Trastornos de Conducta Alimentaria Anorexia y Bulimia Nerviosa </a:t>
            </a:r>
          </a:p>
          <a:p>
            <a:pPr marL="0" indent="0">
              <a:buNone/>
            </a:pPr>
            <a:r>
              <a:rPr lang="es-MX" sz="1400" dirty="0"/>
              <a:t>Chinchilla, A. Editorial Masson. Barcelona, España 2005</a:t>
            </a:r>
          </a:p>
          <a:p>
            <a:r>
              <a:rPr lang="es-MX" sz="1400" dirty="0"/>
              <a:t>8. </a:t>
            </a:r>
            <a:r>
              <a:rPr lang="es-MX" sz="1400" u="sng" dirty="0"/>
              <a:t>Trastornos del Comportamiento </a:t>
            </a:r>
          </a:p>
          <a:p>
            <a:pPr marL="0" indent="0">
              <a:buNone/>
            </a:pPr>
            <a:r>
              <a:rPr lang="es-MX" sz="1400" dirty="0"/>
              <a:t>Alimentario. Saldaña, C.       Editorial Fundación Universidad – Empresa, Barcelona, España 1999</a:t>
            </a:r>
          </a:p>
          <a:p>
            <a:r>
              <a:rPr lang="es-MX" sz="1400" dirty="0"/>
              <a:t>9. </a:t>
            </a:r>
            <a:r>
              <a:rPr lang="es-MX" sz="1400" u="sng" dirty="0"/>
              <a:t>Triptófano</a:t>
            </a:r>
            <a:r>
              <a:rPr lang="es-MX" sz="1400" dirty="0"/>
              <a:t>     </a:t>
            </a:r>
          </a:p>
          <a:p>
            <a:pPr marL="0" indent="0">
              <a:buNone/>
            </a:pPr>
            <a:r>
              <a:rPr lang="es-MX" sz="1400" dirty="0"/>
              <a:t>Julio Frenk.    Editorial Joaquín Mortiz y Fondo de Cultura Económica México, 2004</a:t>
            </a:r>
          </a:p>
          <a:p>
            <a:r>
              <a:rPr lang="es-MX" sz="1400" dirty="0"/>
              <a:t>10. </a:t>
            </a:r>
            <a:r>
              <a:rPr lang="es-MX" sz="1400" u="sng" dirty="0"/>
              <a:t>Recetas Nutritivas que Curan </a:t>
            </a:r>
          </a:p>
          <a:p>
            <a:pPr marL="0" indent="0">
              <a:buNone/>
            </a:pPr>
            <a:r>
              <a:rPr lang="es-MX" sz="1400" dirty="0"/>
              <a:t>2da Edición.     James F. </a:t>
            </a:r>
            <a:r>
              <a:rPr lang="es-MX" sz="1400" dirty="0" err="1"/>
              <a:t>Balch</a:t>
            </a:r>
            <a:r>
              <a:rPr lang="es-MX" sz="1400" dirty="0"/>
              <a:t>, </a:t>
            </a:r>
            <a:r>
              <a:rPr lang="es-MX" sz="1400" dirty="0" err="1"/>
              <a:t>Phylis</a:t>
            </a:r>
            <a:r>
              <a:rPr lang="es-MX" sz="1400" dirty="0"/>
              <a:t> A. </a:t>
            </a:r>
            <a:r>
              <a:rPr lang="es-MX" sz="1400" dirty="0" err="1"/>
              <a:t>Blch</a:t>
            </a:r>
            <a:r>
              <a:rPr lang="es-MX" sz="1400" dirty="0"/>
              <a:t>.  Avery </a:t>
            </a:r>
            <a:r>
              <a:rPr lang="es-MX" sz="1400" dirty="0" err="1"/>
              <a:t>Plublishing</a:t>
            </a:r>
            <a:r>
              <a:rPr lang="es-MX" sz="1400" dirty="0"/>
              <a:t> </a:t>
            </a:r>
            <a:r>
              <a:rPr lang="es-MX" sz="1400" dirty="0" err="1"/>
              <a:t>Group</a:t>
            </a:r>
            <a:r>
              <a:rPr lang="es-MX" sz="1400" dirty="0"/>
              <a:t> New York U.S.A. 2004</a:t>
            </a:r>
          </a:p>
          <a:p>
            <a:r>
              <a:rPr lang="es-MX" sz="1400" dirty="0"/>
              <a:t>11. </a:t>
            </a:r>
            <a:r>
              <a:rPr lang="es-MX" sz="1400" u="sng" dirty="0"/>
              <a:t>Los </a:t>
            </a:r>
            <a:r>
              <a:rPr lang="es-MX" sz="1400" u="sng" dirty="0" err="1"/>
              <a:t>Vitanutrientes</a:t>
            </a:r>
            <a:endParaRPr lang="es-MX" sz="1400" u="sng" dirty="0"/>
          </a:p>
          <a:p>
            <a:pPr marL="0" indent="0">
              <a:buNone/>
            </a:pPr>
            <a:r>
              <a:rPr lang="es-MX" sz="1400" dirty="0"/>
              <a:t>Robert Atkins.    Editorial Grijalbo. México, 1999</a:t>
            </a:r>
          </a:p>
          <a:p>
            <a:r>
              <a:rPr lang="es-MX" sz="1400" dirty="0"/>
              <a:t>12. </a:t>
            </a:r>
            <a:r>
              <a:rPr lang="es-MX" sz="1400" u="sng" dirty="0"/>
              <a:t>Vitaminas, Minerales y Suplementos Dietéticos</a:t>
            </a:r>
          </a:p>
          <a:p>
            <a:pPr marL="0" indent="0">
              <a:buNone/>
            </a:pPr>
            <a:r>
              <a:rPr lang="es-MX" sz="1400" dirty="0"/>
              <a:t>Ayala/Garza.     Editorial Castillo, Barcelona España 2004  /  México, 2002</a:t>
            </a:r>
          </a:p>
          <a:p>
            <a:endParaRPr lang="es-MX" sz="1400" dirty="0"/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71135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E2E43-F102-4202-9C4A-5B085DE84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2965869" cy="4601183"/>
          </a:xfrm>
        </p:spPr>
        <p:txBody>
          <a:bodyPr/>
          <a:lstStyle/>
          <a:p>
            <a:r>
              <a:rPr lang="es-ES" b="1" dirty="0">
                <a:latin typeface="Arial Narrow" panose="020B0606020202030204" pitchFamily="34" charset="0"/>
              </a:rPr>
              <a:t>BIBLIOGRAFÍA </a:t>
            </a:r>
            <a:r>
              <a:rPr lang="es-ES" sz="2800" b="1" dirty="0">
                <a:latin typeface="Arial Narrow" panose="020B0606020202030204" pitchFamily="34" charset="0"/>
              </a:rPr>
              <a:t>APOYO</a:t>
            </a:r>
            <a:r>
              <a:rPr lang="es-ES" b="1" dirty="0">
                <a:latin typeface="Arial Narrow" panose="020B0606020202030204" pitchFamily="34" charset="0"/>
              </a:rPr>
              <a:t> </a:t>
            </a:r>
            <a:r>
              <a:rPr lang="es-ES" sz="2800" b="1" dirty="0">
                <a:latin typeface="Arial Narrow" panose="020B0606020202030204" pitchFamily="34" charset="0"/>
              </a:rPr>
              <a:t>COMPLEMENTARIO</a:t>
            </a:r>
            <a:endParaRPr lang="es-MX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3C29DA-EBE3-4105-BFB2-F0695E7C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217332" cy="512064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MX" dirty="0"/>
          </a:p>
          <a:p>
            <a:endParaRPr lang="es-MX" sz="5600" dirty="0"/>
          </a:p>
          <a:p>
            <a:endParaRPr lang="es-MX" sz="5600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25451E-5226-4D23-8A10-BE73C060D758}"/>
              </a:ext>
            </a:extLst>
          </p:cNvPr>
          <p:cNvSpPr txBox="1"/>
          <p:nvPr/>
        </p:nvSpPr>
        <p:spPr>
          <a:xfrm>
            <a:off x="3869268" y="654992"/>
            <a:ext cx="37725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dirty="0">
                <a:solidFill>
                  <a:srgbClr val="000000"/>
                </a:solidFill>
                <a:latin typeface="GandhiSans-Regular"/>
              </a:rPr>
              <a:t>TRATADO DE NUTRICIÓN Tomo 2. </a:t>
            </a:r>
          </a:p>
          <a:p>
            <a:pPr algn="l"/>
            <a:r>
              <a:rPr lang="es-MX" b="1" dirty="0">
                <a:solidFill>
                  <a:srgbClr val="000000"/>
                </a:solidFill>
                <a:latin typeface="GandhiSans-Regular"/>
              </a:rPr>
              <a:t>BASES MOLECULARES DE LA NUTRICIÓN</a:t>
            </a:r>
            <a:endParaRPr lang="es-MX" b="1" i="0" dirty="0">
              <a:solidFill>
                <a:srgbClr val="000000"/>
              </a:solidFill>
              <a:effectLst/>
              <a:latin typeface="GandhiSans-Regular"/>
            </a:endParaRPr>
          </a:p>
          <a:p>
            <a:pPr algn="l"/>
            <a:r>
              <a:rPr lang="es-MX" b="0" i="0" dirty="0">
                <a:solidFill>
                  <a:srgbClr val="4D4D4D"/>
                </a:solidFill>
                <a:effectLst/>
                <a:latin typeface="Trebuchet MS" panose="020B0603020202020204" pitchFamily="34" charset="0"/>
              </a:rPr>
              <a:t>Autor: </a:t>
            </a:r>
            <a:r>
              <a:rPr lang="es-MX" b="0" i="0" u="sng" dirty="0">
                <a:solidFill>
                  <a:srgbClr val="FF9900"/>
                </a:solidFill>
                <a:effectLst/>
                <a:latin typeface="Trebuchet MS" panose="020B0603020202020204" pitchFamily="34" charset="0"/>
              </a:rPr>
              <a:t>GIL HERNÁNDEZ. ÁNGEL</a:t>
            </a:r>
            <a:endParaRPr lang="es-MX" b="0" i="0" dirty="0">
              <a:solidFill>
                <a:srgbClr val="FF9900"/>
              </a:solidFill>
              <a:effectLst/>
              <a:latin typeface="Trebuchet MS" panose="020B0603020202020204" pitchFamily="34" charset="0"/>
            </a:endParaRPr>
          </a:p>
          <a:p>
            <a:pPr algn="l"/>
            <a:r>
              <a:rPr lang="es-MX" b="0" i="0" dirty="0">
                <a:solidFill>
                  <a:srgbClr val="4D4D4D"/>
                </a:solidFill>
                <a:effectLst/>
                <a:latin typeface="Trebuchet MS" panose="020B0603020202020204" pitchFamily="34" charset="0"/>
              </a:rPr>
              <a:t>Editorial: </a:t>
            </a:r>
            <a:r>
              <a:rPr lang="es-MX" b="0" i="0" u="sng" dirty="0">
                <a:solidFill>
                  <a:srgbClr val="FF9900"/>
                </a:solidFill>
                <a:effectLst/>
                <a:latin typeface="Trebuchet MS" panose="020B0603020202020204" pitchFamily="34" charset="0"/>
              </a:rPr>
              <a:t>PANAMERICANA 2017</a:t>
            </a:r>
            <a:endParaRPr lang="es-MX" b="0" i="0" dirty="0">
              <a:solidFill>
                <a:srgbClr val="FF990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D5D466-6239-489A-9831-8F21ED962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9" r="8522"/>
          <a:stretch/>
        </p:blipFill>
        <p:spPr>
          <a:xfrm>
            <a:off x="8030916" y="2392693"/>
            <a:ext cx="3406042" cy="411509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4A10A16-D8FF-492F-84B8-D02CE146E061}"/>
              </a:ext>
            </a:extLst>
          </p:cNvPr>
          <p:cNvSpPr txBox="1"/>
          <p:nvPr/>
        </p:nvSpPr>
        <p:spPr>
          <a:xfrm>
            <a:off x="8180323" y="649402"/>
            <a:ext cx="29559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i="0" dirty="0">
                <a:solidFill>
                  <a:srgbClr val="000000"/>
                </a:solidFill>
                <a:effectLst/>
                <a:latin typeface="GandhiSans-Regular"/>
              </a:rPr>
              <a:t>EL ABCD DE LA EVALUACION</a:t>
            </a:r>
          </a:p>
          <a:p>
            <a:pPr algn="l"/>
            <a:r>
              <a:rPr lang="es-ES" b="1" i="0" dirty="0">
                <a:solidFill>
                  <a:srgbClr val="000000"/>
                </a:solidFill>
                <a:effectLst/>
                <a:latin typeface="GandhiSans-Regular"/>
              </a:rPr>
              <a:t> DEL ESTADO DE NUTRICION</a:t>
            </a:r>
          </a:p>
          <a:p>
            <a:pPr algn="l"/>
            <a:r>
              <a:rPr lang="es-ES" b="0" i="0" dirty="0">
                <a:solidFill>
                  <a:srgbClr val="4D4D4D"/>
                </a:solidFill>
                <a:effectLst/>
                <a:latin typeface="Trebuchet MS" panose="020B0603020202020204" pitchFamily="34" charset="0"/>
              </a:rPr>
              <a:t>Autor: </a:t>
            </a:r>
            <a:r>
              <a:rPr lang="es-ES" b="0" i="0" u="sng" dirty="0">
                <a:solidFill>
                  <a:srgbClr val="FF9900"/>
                </a:solidFill>
                <a:effectLst/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ARACELY SUVERZA</a:t>
            </a:r>
            <a:endParaRPr lang="es-ES" b="0" i="0" dirty="0">
              <a:solidFill>
                <a:srgbClr val="FF9900"/>
              </a:solidFill>
              <a:effectLst/>
              <a:latin typeface="Trebuchet MS" panose="020B0603020202020204" pitchFamily="34" charset="0"/>
            </a:endParaRPr>
          </a:p>
          <a:p>
            <a:pPr algn="l"/>
            <a:r>
              <a:rPr lang="es-ES" b="0" i="0" dirty="0">
                <a:solidFill>
                  <a:srgbClr val="4D4D4D"/>
                </a:solidFill>
                <a:effectLst/>
                <a:latin typeface="Trebuchet MS" panose="020B0603020202020204" pitchFamily="34" charset="0"/>
              </a:rPr>
              <a:t>Editorial: </a:t>
            </a:r>
            <a:r>
              <a:rPr lang="es-ES" b="0" i="0" u="sng" dirty="0">
                <a:solidFill>
                  <a:srgbClr val="FF9900"/>
                </a:solidFill>
                <a:effectLst/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MCGRAW-HILL INTERAME</a:t>
            </a:r>
            <a:r>
              <a:rPr lang="es-ES" b="0" i="0" u="sng" dirty="0">
                <a:solidFill>
                  <a:srgbClr val="FF9900"/>
                </a:solidFill>
                <a:effectLst/>
                <a:latin typeface="Trebuchet MS" panose="020B0603020202020204" pitchFamily="34" charset="0"/>
              </a:rPr>
              <a:t>RICANA</a:t>
            </a:r>
            <a:endParaRPr lang="es-ES" b="0" i="0" dirty="0">
              <a:solidFill>
                <a:srgbClr val="FF990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026" name="Picture 2" descr="Tratado de Nutrición 2. Bases Moleculares de la Nutrición">
            <a:extLst>
              <a:ext uri="{FF2B5EF4-FFF2-40B4-BE49-F238E27FC236}">
                <a16:creationId xmlns:a16="http://schemas.microsoft.com/office/drawing/2014/main" id="{AB1E2DAA-6EFD-417D-B2A4-F93B69536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85" y="2393213"/>
            <a:ext cx="3406042" cy="41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1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E2E43-F102-4202-9C4A-5B085DE84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2965869" cy="4601183"/>
          </a:xfrm>
        </p:spPr>
        <p:txBody>
          <a:bodyPr/>
          <a:lstStyle/>
          <a:p>
            <a:r>
              <a:rPr kumimoji="0" lang="es-ES" sz="36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BIBLIOGRAFÍA </a:t>
            </a:r>
            <a:r>
              <a:rPr kumimoji="0" lang="es-ES" sz="28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APOYO</a:t>
            </a:r>
            <a:r>
              <a:rPr kumimoji="0" lang="es-ES" sz="36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ES" sz="28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COMPLEMENTARIO</a:t>
            </a:r>
            <a:endParaRPr lang="es-MX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3C29DA-EBE3-4105-BFB2-F0695E7C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75" y="4570129"/>
            <a:ext cx="1595048" cy="1122454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MX" dirty="0"/>
          </a:p>
          <a:p>
            <a:endParaRPr lang="es-MX" sz="5600" dirty="0"/>
          </a:p>
          <a:p>
            <a:endParaRPr lang="es-MX" sz="5600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25451E-5226-4D23-8A10-BE73C060D758}"/>
              </a:ext>
            </a:extLst>
          </p:cNvPr>
          <p:cNvSpPr txBox="1"/>
          <p:nvPr/>
        </p:nvSpPr>
        <p:spPr>
          <a:xfrm>
            <a:off x="3850607" y="644549"/>
            <a:ext cx="38284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i="0" dirty="0">
                <a:effectLst/>
                <a:latin typeface="-apple-system"/>
              </a:rPr>
              <a:t>TRATADO DE NUTRICIÓN   Tomo 1. </a:t>
            </a:r>
          </a:p>
          <a:p>
            <a:pPr algn="l"/>
            <a:r>
              <a:rPr lang="es-ES" b="1" i="0" dirty="0">
                <a:effectLst/>
                <a:latin typeface="-apple-system"/>
              </a:rPr>
              <a:t>BASES FISIOLÓGICAS Y BIOQUÍMICAS </a:t>
            </a:r>
          </a:p>
          <a:p>
            <a:pPr algn="l"/>
            <a:r>
              <a:rPr lang="es-ES" b="1" i="0" dirty="0">
                <a:effectLst/>
                <a:latin typeface="-apple-system"/>
              </a:rPr>
              <a:t>DE LA NUTRICIÓN.     </a:t>
            </a:r>
            <a:r>
              <a:rPr lang="es-ES" b="1" i="0" u="sng" dirty="0">
                <a:effectLst/>
                <a:latin typeface="-apple-system"/>
              </a:rPr>
              <a:t>    </a:t>
            </a:r>
          </a:p>
          <a:p>
            <a:pPr algn="l"/>
            <a:r>
              <a:rPr lang="es-ES" b="0" i="0" dirty="0">
                <a:solidFill>
                  <a:srgbClr val="4D4D4D"/>
                </a:solidFill>
                <a:effectLst/>
                <a:latin typeface="Trebuchet MS" panose="020B0603020202020204" pitchFamily="34" charset="0"/>
              </a:rPr>
              <a:t>Autor: </a:t>
            </a:r>
            <a:r>
              <a:rPr lang="es-ES" u="sng" dirty="0">
                <a:solidFill>
                  <a:srgbClr val="FF9900"/>
                </a:solidFill>
                <a:latin typeface="Trebuchet MS" panose="020B0603020202020204" pitchFamily="34" charset="0"/>
              </a:rPr>
              <a:t>GIL HERNÁNDEZ ÁNGEL</a:t>
            </a:r>
            <a:endParaRPr lang="es-ES" b="0" i="0" dirty="0">
              <a:solidFill>
                <a:srgbClr val="FF9900"/>
              </a:solidFill>
              <a:effectLst/>
              <a:latin typeface="Trebuchet MS" panose="020B0603020202020204" pitchFamily="34" charset="0"/>
            </a:endParaRPr>
          </a:p>
          <a:p>
            <a:pPr algn="l"/>
            <a:r>
              <a:rPr lang="es-ES" b="0" i="0" dirty="0">
                <a:solidFill>
                  <a:srgbClr val="4D4D4D"/>
                </a:solidFill>
                <a:effectLst/>
                <a:latin typeface="Trebuchet MS" panose="020B0603020202020204" pitchFamily="34" charset="0"/>
              </a:rPr>
              <a:t>Editorial: </a:t>
            </a:r>
            <a:r>
              <a:rPr lang="es-ES" b="0" i="0" u="sng" dirty="0">
                <a:solidFill>
                  <a:srgbClr val="FF9900"/>
                </a:solidFill>
                <a:effectLst/>
                <a:latin typeface="Trebuchet MS" panose="020B0603020202020204" pitchFamily="34" charset="0"/>
              </a:rPr>
              <a:t>PANAMERICANA</a:t>
            </a:r>
            <a:endParaRPr lang="es-ES" b="0" i="0" dirty="0">
              <a:solidFill>
                <a:srgbClr val="FF99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A10A16-D8FF-492F-84B8-D02CE146E061}"/>
              </a:ext>
            </a:extLst>
          </p:cNvPr>
          <p:cNvSpPr txBox="1"/>
          <p:nvPr/>
        </p:nvSpPr>
        <p:spPr>
          <a:xfrm>
            <a:off x="8115938" y="644549"/>
            <a:ext cx="38284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GandhiSans-Regular"/>
              </a:rPr>
              <a:t>TRATADO DE NUTRICIÓN Tomo 3. </a:t>
            </a:r>
          </a:p>
          <a:p>
            <a:pPr algn="l"/>
            <a:r>
              <a:rPr lang="es-ES" b="1" i="0" dirty="0">
                <a:solidFill>
                  <a:srgbClr val="000000"/>
                </a:solidFill>
                <a:effectLst/>
                <a:latin typeface="GandhiSans-Regular"/>
              </a:rPr>
              <a:t>COMPOSICIÓN Y CALIDAD NUTRITIVA </a:t>
            </a:r>
          </a:p>
          <a:p>
            <a:pPr algn="l"/>
            <a:r>
              <a:rPr lang="es-ES" b="1" i="0" dirty="0">
                <a:solidFill>
                  <a:srgbClr val="000000"/>
                </a:solidFill>
                <a:effectLst/>
                <a:latin typeface="GandhiSans-Regular"/>
              </a:rPr>
              <a:t>DE LOS ALIMENTOS</a:t>
            </a:r>
          </a:p>
          <a:p>
            <a:pPr algn="l"/>
            <a:r>
              <a:rPr lang="es-ES" b="0" i="0" dirty="0">
                <a:solidFill>
                  <a:srgbClr val="4D4D4D"/>
                </a:solidFill>
                <a:effectLst/>
                <a:latin typeface="Trebuchet MS" panose="020B0603020202020204" pitchFamily="34" charset="0"/>
              </a:rPr>
              <a:t>Autor: </a:t>
            </a:r>
            <a:r>
              <a:rPr lang="es-ES" u="sng" dirty="0">
                <a:solidFill>
                  <a:srgbClr val="FF9900"/>
                </a:solidFill>
                <a:latin typeface="Trebuchet MS" panose="020B0603020202020204" pitchFamily="34" charset="0"/>
              </a:rPr>
              <a:t>GIL HERNÁNDEZ ÁNGEL</a:t>
            </a:r>
            <a:endParaRPr lang="es-ES" b="0" i="0" dirty="0">
              <a:solidFill>
                <a:srgbClr val="FF9900"/>
              </a:solidFill>
              <a:effectLst/>
              <a:latin typeface="Trebuchet MS" panose="020B0603020202020204" pitchFamily="34" charset="0"/>
            </a:endParaRPr>
          </a:p>
          <a:p>
            <a:pPr algn="l"/>
            <a:r>
              <a:rPr lang="es-ES" b="0" i="0" dirty="0">
                <a:solidFill>
                  <a:srgbClr val="4D4D4D"/>
                </a:solidFill>
                <a:effectLst/>
                <a:latin typeface="Trebuchet MS" panose="020B0603020202020204" pitchFamily="34" charset="0"/>
              </a:rPr>
              <a:t>Editorial: </a:t>
            </a:r>
            <a:r>
              <a:rPr lang="es-ES" b="0" i="0" u="sng" dirty="0">
                <a:solidFill>
                  <a:srgbClr val="FF9900"/>
                </a:solidFill>
                <a:effectLst/>
                <a:latin typeface="Trebuchet MS" panose="020B0603020202020204" pitchFamily="34" charset="0"/>
              </a:rPr>
              <a:t>PANAMERICANA</a:t>
            </a:r>
            <a:endParaRPr lang="es-ES" b="0" i="0" dirty="0">
              <a:solidFill>
                <a:srgbClr val="FF9900"/>
              </a:solidFill>
              <a:effectLst/>
              <a:latin typeface="Trebuchet MS" panose="020B0603020202020204" pitchFamily="34" charset="0"/>
            </a:endParaRPr>
          </a:p>
          <a:p>
            <a:pPr algn="l"/>
            <a:endParaRPr lang="es-ES" b="0" i="0" dirty="0">
              <a:solidFill>
                <a:srgbClr val="000000"/>
              </a:solidFill>
              <a:effectLst/>
              <a:latin typeface="GandhiSans-Regular"/>
            </a:endParaRPr>
          </a:p>
        </p:txBody>
      </p:sp>
      <p:pic>
        <p:nvPicPr>
          <p:cNvPr id="2050" name="Picture 2" descr="Tratado de Nutrición 1. Bases Fisiológicas y Bioquímicas de la Nutrición">
            <a:extLst>
              <a:ext uri="{FF2B5EF4-FFF2-40B4-BE49-F238E27FC236}">
                <a16:creationId xmlns:a16="http://schemas.microsoft.com/office/drawing/2014/main" id="{A7BB8C9C-BB5E-4A0F-A143-3C1AB14D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76" y="2398875"/>
            <a:ext cx="3334840" cy="40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171C47-273F-4142-9489-C01C629DF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422" y="2398875"/>
            <a:ext cx="3334840" cy="40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99162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1074</TotalTime>
  <Words>1408</Words>
  <Application>Microsoft Office PowerPoint</Application>
  <PresentationFormat>Panorámica</PresentationFormat>
  <Paragraphs>231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Aharoni</vt:lpstr>
      <vt:lpstr>Amasis MT Pro Black</vt:lpstr>
      <vt:lpstr>-apple-system</vt:lpstr>
      <vt:lpstr>Arial Narrow</vt:lpstr>
      <vt:lpstr>Corbel</vt:lpstr>
      <vt:lpstr>GandhiSans-Regular</vt:lpstr>
      <vt:lpstr>Trebuchet MS</vt:lpstr>
      <vt:lpstr>Wingdings 2</vt:lpstr>
      <vt:lpstr>Marco</vt:lpstr>
      <vt:lpstr>Presentación de PowerPoint</vt:lpstr>
      <vt:lpstr>METODOLOGÍA DEL TRABAJO  EN LOS SISTEMAS DE EVALUACIÓN</vt:lpstr>
      <vt:lpstr>RECURSOS DE APOYO DIDÁCTICO </vt:lpstr>
      <vt:lpstr>Alcances del Temario </vt:lpstr>
      <vt:lpstr>Alcances del Temario </vt:lpstr>
      <vt:lpstr>Alcances del Temario </vt:lpstr>
      <vt:lpstr>BIBLIOGRAFÍA MASHACH</vt:lpstr>
      <vt:lpstr>BIBLIOGRAFÍA APOYO COMPLEMENTARIO</vt:lpstr>
      <vt:lpstr>BIBLIOGRAFÍA APOYO COMPLEMENTARIO</vt:lpstr>
      <vt:lpstr>BIBLIOGRAFÍA APOYO COMPLEMENTARIO</vt:lpstr>
      <vt:lpstr>BIBLIOGRAFÍA APOYO COMPLEMENTARIO</vt:lpstr>
      <vt:lpstr>    Participación Continua y Constante  20%     </vt:lpstr>
      <vt:lpstr> Trabajos que complementen temas vistos en clase  (TAREAS) 30% </vt:lpstr>
      <vt:lpstr>Integración del Conocimiento plasmado en evidencia Gráfica ú Oral (Examen) 20% </vt:lpstr>
      <vt:lpstr>Aporte para la Creación de la Biblioteca Virtual MASHACH 10% (Trascendencia en el desarrollo Profesional) </vt:lpstr>
      <vt:lpstr>Autoevaluación  10% (Cuadro de Reflexión – Crecimiento Profesional) </vt:lpstr>
      <vt:lpstr>Evaluación del Docente (Propósito-Objetivo): sumatoria del 100% a lo preestablecido  </vt:lpstr>
      <vt:lpstr>Programación de clases y Evaluaciones</vt:lpstr>
      <vt:lpstr>CALENDARIO OFICIAL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mediser medicina integrativa</dc:creator>
  <cp:lastModifiedBy>mediser medicina integrativa</cp:lastModifiedBy>
  <cp:revision>16</cp:revision>
  <dcterms:created xsi:type="dcterms:W3CDTF">2021-09-03T14:51:32Z</dcterms:created>
  <dcterms:modified xsi:type="dcterms:W3CDTF">2022-02-15T03:47:12Z</dcterms:modified>
</cp:coreProperties>
</file>